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7" r:id="rId1"/>
  </p:sldMasterIdLst>
  <p:notesMasterIdLst>
    <p:notesMasterId r:id="rId21"/>
  </p:notesMasterIdLst>
  <p:sldIdLst>
    <p:sldId id="282" r:id="rId2"/>
    <p:sldId id="256" r:id="rId3"/>
    <p:sldId id="257" r:id="rId4"/>
    <p:sldId id="258" r:id="rId5"/>
    <p:sldId id="259" r:id="rId6"/>
    <p:sldId id="260" r:id="rId7"/>
    <p:sldId id="261" r:id="rId8"/>
    <p:sldId id="262" r:id="rId9"/>
    <p:sldId id="263" r:id="rId10"/>
    <p:sldId id="265" r:id="rId11"/>
    <p:sldId id="283" r:id="rId12"/>
    <p:sldId id="284" r:id="rId13"/>
    <p:sldId id="285" r:id="rId14"/>
    <p:sldId id="286" r:id="rId15"/>
    <p:sldId id="266" r:id="rId16"/>
    <p:sldId id="287" r:id="rId17"/>
    <p:sldId id="288" r:id="rId18"/>
    <p:sldId id="289" r:id="rId19"/>
    <p:sldId id="290" r:id="rId20"/>
  </p:sldIdLst>
  <p:sldSz cx="14630400" cy="8229600"/>
  <p:notesSz cx="8229600" cy="14630400"/>
  <p:embeddedFontLst>
    <p:embeddedFont>
      <p:font typeface="Arial Black" panose="020B0A04020102020204" pitchFamily="34" charset="0"/>
      <p:bold r:id="rId22"/>
    </p:embeddedFont>
    <p:embeddedFont>
      <p:font typeface="Arial Rounded MT Bold" panose="020F0704030504030204" pitchFamily="34" charset="0"/>
      <p:regular r:id="rId23"/>
    </p:embeddedFont>
    <p:embeddedFont>
      <p:font typeface="Arimo" panose="020B0604020202020204" charset="0"/>
      <p:regular r:id="rId24"/>
    </p:embeddedFon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Lucida Bright" panose="02040602050505020304" pitchFamily="18" charset="0"/>
      <p:regular r:id="rId33"/>
      <p:bold r:id="rId34"/>
      <p:italic r:id="rId35"/>
      <p:boldItalic r:id="rId36"/>
    </p:embeddedFont>
    <p:embeddedFont>
      <p:font typeface="Outfit Extra Bold" panose="020B0604020202020204" charset="0"/>
      <p:regular r:id="rId37"/>
    </p:embeddedFont>
    <p:embeddedFont>
      <p:font typeface="Trebuchet MS" panose="020B0603020202020204" pitchFamily="34" charset="0"/>
      <p:regular r:id="rId38"/>
      <p:bold r:id="rId39"/>
      <p:italic r:id="rId40"/>
      <p:boldItalic r:id="rId41"/>
    </p:embeddedFont>
    <p:embeddedFont>
      <p:font typeface="Wingdings 3" panose="05040102010807070707" pitchFamily="18" charset="2"/>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33" d="100"/>
          <a:sy n="33" d="100"/>
        </p:scale>
        <p:origin x="1676"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746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development is the foundation of the modern internet, enabling the creation of dynamic, interactive websites and web applications.
At the core of web development are a few key technologies and tools that every web developer should be familiar with.
Today, we'll explore these core elements of web development and how they work together to build powerful online experiences.
We'll also discuss the importance of using an integrated development environment (IDE) like Visual Studio Code and leveraging version control with Git to streamline the development process.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is the foundation of the web, providing the structure and content for web pages
HTML uses tags to define the different elements on a page, creating a hierarchical structure
These tags often come in pairs, with an opening and closing tag, to enclose the content like paragraphs and headings
Attributes provide extra information about an element, such as the source of an image or alternative text
Understanding the basic building blocks of HTML - the structure, elements/tags, and attributes - is crucial for creating web content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7016687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97292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528973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4158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476993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266168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4711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2657996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826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83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152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5907074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22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555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234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156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133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590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96497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030151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80598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750599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502614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59802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1612633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90298CD5-6C1E-4009-B41F-6DF62E31D3BE}" type="datetimeFigureOut">
              <a:rPr lang="en-US" smtClean="0"/>
              <a:pPr/>
              <a:t>12/7/2024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9321647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34" r:id="rId19"/>
    <p:sldLayoutId id="2147483735" r:id="rId20"/>
    <p:sldLayoutId id="2147483736" r:id="rId21"/>
    <p:sldLayoutId id="2147483737" r:id="rId22"/>
    <p:sldLayoutId id="2147483738" r:id="rId23"/>
    <p:sldLayoutId id="2147483739" r:id="rId24"/>
    <p:sldLayoutId id="2147483740" r:id="rId25"/>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ike5314/Group-1-lA-squad" TargetMode="External"/><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465F-0A81-4C2A-B8B5-C9E09A9EB6A6}"/>
              </a:ext>
            </a:extLst>
          </p:cNvPr>
          <p:cNvSpPr>
            <a:spLocks noGrp="1"/>
          </p:cNvSpPr>
          <p:nvPr>
            <p:ph type="ctrTitle"/>
          </p:nvPr>
        </p:nvSpPr>
        <p:spPr>
          <a:xfrm>
            <a:off x="812371" y="1578620"/>
            <a:ext cx="12801600" cy="1637728"/>
          </a:xfrm>
        </p:spPr>
        <p:txBody>
          <a:bodyPr>
            <a:noAutofit/>
          </a:bodyPr>
          <a:lstStyle/>
          <a:p>
            <a:pPr algn="ctr" defTabSz="1097280" eaLnBrk="0" fontAlgn="base" hangingPunct="0">
              <a:spcAft>
                <a:spcPct val="0"/>
              </a:spcAft>
            </a:pP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br>
              <a:rPr lang="fr-FR" altLang="fr-FR" sz="1920" b="1" dirty="0">
                <a:solidFill>
                  <a:schemeClr val="tx1"/>
                </a:solidFill>
                <a:latin typeface="Calibri" panose="020F0502020204030204" pitchFamily="34" charset="0"/>
                <a:ea typeface="Times New Roman" panose="02020603050405020304" pitchFamily="18" charset="0"/>
                <a:cs typeface="Lucida Bright" panose="02040602050505020304" pitchFamily="18" charset="0"/>
              </a:rPr>
            </a:br>
            <a:r>
              <a:rPr lang="fr-FR" altLang="fr-FR" sz="1920" b="1" dirty="0">
                <a:solidFill>
                  <a:schemeClr val="tx1"/>
                </a:solidFill>
                <a:latin typeface="+mn-lt"/>
                <a:ea typeface="Times New Roman" panose="02020603050405020304" pitchFamily="18" charset="0"/>
                <a:cs typeface="Lucida Bright" panose="02040602050505020304" pitchFamily="18" charset="0"/>
              </a:rPr>
              <a:t>UNIVERSITY OF BUEA</a:t>
            </a:r>
            <a:br>
              <a:rPr lang="fr-FR" altLang="fr-FR" sz="1200" dirty="0">
                <a:solidFill>
                  <a:schemeClr val="tx1"/>
                </a:solidFill>
                <a:latin typeface="+mn-lt"/>
              </a:rPr>
            </a:br>
            <a:r>
              <a:rPr lang="fr-FR" altLang="fr-FR" sz="1920" b="1" dirty="0">
                <a:solidFill>
                  <a:schemeClr val="tx1"/>
                </a:solidFill>
                <a:latin typeface="+mn-lt"/>
                <a:ea typeface="Times New Roman" panose="02020603050405020304" pitchFamily="18" charset="0"/>
                <a:cs typeface="Lucida Bright" panose="02040602050505020304" pitchFamily="18" charset="0"/>
              </a:rPr>
              <a:t>FACULTY OF ENGINEERING AND TECHNOLOGY</a:t>
            </a:r>
            <a:br>
              <a:rPr lang="fr-FR" altLang="fr-FR" sz="1200" dirty="0">
                <a:solidFill>
                  <a:schemeClr val="tx1"/>
                </a:solidFill>
                <a:latin typeface="+mn-lt"/>
              </a:rPr>
            </a:br>
            <a:r>
              <a:rPr lang="fr-FR" altLang="fr-FR" sz="1920" b="1" dirty="0">
                <a:solidFill>
                  <a:schemeClr val="tx1"/>
                </a:solidFill>
                <a:latin typeface="+mn-lt"/>
                <a:ea typeface="Times New Roman" panose="02020603050405020304" pitchFamily="18" charset="0"/>
                <a:cs typeface="Lucida Bright" panose="02040602050505020304" pitchFamily="18" charset="0"/>
              </a:rPr>
              <a:t>DEPARTMENT OF COMPUTER ENGINEERING</a:t>
            </a:r>
            <a:br>
              <a:rPr lang="fr-FR" altLang="fr-FR" sz="1200" dirty="0">
                <a:solidFill>
                  <a:schemeClr val="tx1"/>
                </a:solidFill>
                <a:latin typeface="+mn-lt"/>
              </a:rPr>
            </a:br>
            <a:r>
              <a:rPr lang="fr-FR" altLang="fr-FR" sz="1920" b="1" dirty="0">
                <a:solidFill>
                  <a:schemeClr val="tx1"/>
                </a:solidFill>
                <a:latin typeface="+mn-lt"/>
                <a:ea typeface="Times New Roman" panose="02020603050405020304" pitchFamily="18" charset="0"/>
                <a:cs typeface="Lucida Bright" panose="02040602050505020304" pitchFamily="18" charset="0"/>
              </a:rPr>
              <a:t>LEVEL 300</a:t>
            </a:r>
            <a:br>
              <a:rPr lang="fr-FR" altLang="fr-FR" sz="1080" dirty="0">
                <a:solidFill>
                  <a:schemeClr val="tx1"/>
                </a:solidFill>
                <a:latin typeface="+mn-lt"/>
              </a:rPr>
            </a:br>
            <a:endParaRPr lang="fr-FR" sz="1680" dirty="0">
              <a:solidFill>
                <a:schemeClr val="tx1"/>
              </a:solidFill>
              <a:latin typeface="+mn-lt"/>
            </a:endParaRPr>
          </a:p>
        </p:txBody>
      </p:sp>
      <p:pic>
        <p:nvPicPr>
          <p:cNvPr id="2051" name="Picture 1">
            <a:extLst>
              <a:ext uri="{FF2B5EF4-FFF2-40B4-BE49-F238E27FC236}">
                <a16:creationId xmlns:a16="http://schemas.microsoft.com/office/drawing/2014/main" id="{F58EDDC1-190A-423C-A552-A5EBD14B4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9185" y="420379"/>
            <a:ext cx="1203960" cy="1158240"/>
          </a:xfrm>
          <a:prstGeom prst="rect">
            <a:avLst/>
          </a:prstGeom>
          <a:noFill/>
          <a:extLst>
            <a:ext uri="{909E8E84-426E-40DD-AFC4-6F175D3DCCD1}">
              <a14:hiddenFill xmlns:a14="http://schemas.microsoft.com/office/drawing/2010/main">
                <a:solidFill>
                  <a:srgbClr val="FFFFFF"/>
                </a:solidFill>
              </a14:hiddenFill>
            </a:ext>
          </a:extLst>
        </p:spPr>
      </p:pic>
      <p:sp>
        <p:nvSpPr>
          <p:cNvPr id="14" name="Bevel 2">
            <a:extLst>
              <a:ext uri="{FF2B5EF4-FFF2-40B4-BE49-F238E27FC236}">
                <a16:creationId xmlns:a16="http://schemas.microsoft.com/office/drawing/2014/main" id="{5673925D-E5EA-41EE-BD01-8C86A1B0855B}"/>
              </a:ext>
            </a:extLst>
          </p:cNvPr>
          <p:cNvSpPr/>
          <p:nvPr/>
        </p:nvSpPr>
        <p:spPr>
          <a:xfrm>
            <a:off x="812372" y="3044713"/>
            <a:ext cx="12801599" cy="2287843"/>
          </a:xfrm>
          <a:prstGeom prst="bevel">
            <a:avLst>
              <a:gd name="adj" fmla="val 24739"/>
            </a:avLst>
          </a:prstGeom>
          <a:solidFill>
            <a:schemeClr val="accent1"/>
          </a:solidFill>
          <a:ln w="12700" cap="flat" cmpd="sng" algn="ctr">
            <a:noFill/>
            <a:prstDash val="solid"/>
            <a:miter lim="800000"/>
          </a:ln>
          <a:effectLst/>
        </p:spPr>
        <p:txBody>
          <a:bodyPr rot="0" spcFirstLastPara="0" vert="horz" wrap="square" lIns="109728" tIns="54864" rIns="109728" bIns="54864" numCol="1" spcCol="0" rtlCol="0" fromWordArt="0" anchor="ctr" anchorCtr="0" forceAA="0" compatLnSpc="1">
            <a:prstTxWarp prst="textNoShape">
              <a:avLst/>
            </a:prstTxWarp>
            <a:noAutofit/>
          </a:bodyPr>
          <a:lstStyle/>
          <a:p>
            <a:pPr defTabSz="548640">
              <a:defRPr/>
            </a:pPr>
            <a:endParaRPr lang="fr-FR" sz="2160" dirty="0">
              <a:solidFill>
                <a:prstClr val="black"/>
              </a:solidFill>
              <a:latin typeface="Century Gothic" panose="020B0502020202020204"/>
            </a:endParaRPr>
          </a:p>
        </p:txBody>
      </p:sp>
      <p:sp>
        <p:nvSpPr>
          <p:cNvPr id="9" name="Text Box 3">
            <a:extLst>
              <a:ext uri="{FF2B5EF4-FFF2-40B4-BE49-F238E27FC236}">
                <a16:creationId xmlns:a16="http://schemas.microsoft.com/office/drawing/2014/main" id="{0B6B37CA-165B-4CB9-80AF-0751B1B97DC4}"/>
              </a:ext>
            </a:extLst>
          </p:cNvPr>
          <p:cNvSpPr txBox="1">
            <a:spLocks noChangeArrowheads="1"/>
          </p:cNvSpPr>
          <p:nvPr/>
        </p:nvSpPr>
        <p:spPr bwMode="auto">
          <a:xfrm>
            <a:off x="1229797" y="3461937"/>
            <a:ext cx="11962736" cy="145339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algn="ctr" defTabSz="1097280" eaLnBrk="0" fontAlgn="base" hangingPunct="0">
              <a:spcBef>
                <a:spcPct val="0"/>
              </a:spcBef>
              <a:spcAft>
                <a:spcPct val="0"/>
              </a:spcAft>
              <a:defRPr/>
            </a:pPr>
            <a:r>
              <a:rPr lang="en-GB" altLang="fr-FR" sz="2000" dirty="0">
                <a:solidFill>
                  <a:prstClr val="black"/>
                </a:solidFill>
                <a:latin typeface="Arial Black" panose="020B0A04020102020204" pitchFamily="34" charset="0"/>
                <a:ea typeface="Calibri" panose="020F0502020204030204" pitchFamily="34" charset="0"/>
                <a:cs typeface="Times New Roman" panose="02020603050405020304" pitchFamily="18" charset="0"/>
              </a:rPr>
              <a:t>SOFTWARE DEVELOPMENT TOOLS CEF 333</a:t>
            </a:r>
            <a:endParaRPr lang="en-GB" altLang="fr-FR" sz="1100" dirty="0">
              <a:solidFill>
                <a:prstClr val="black"/>
              </a:solidFill>
              <a:latin typeface="Century Gothic" panose="020B0502020202020204"/>
            </a:endParaRPr>
          </a:p>
          <a:p>
            <a:pPr algn="ctr" eaLnBrk="0" fontAlgn="base" hangingPunct="0">
              <a:spcBef>
                <a:spcPct val="0"/>
              </a:spcBef>
              <a:spcAft>
                <a:spcPct val="0"/>
              </a:spcAft>
            </a:pPr>
            <a:r>
              <a:rPr lang="en-GB" altLang="fr-FR" sz="2000" dirty="0">
                <a:solidFill>
                  <a:prstClr val="black"/>
                </a:solidFill>
                <a:latin typeface="Arial Black" panose="020B0A04020102020204" pitchFamily="34" charset="0"/>
                <a:ea typeface="Calibri" panose="020F0502020204030204" pitchFamily="34" charset="0"/>
                <a:cs typeface="Times New Roman" panose="02020603050405020304" pitchFamily="18" charset="0"/>
              </a:rPr>
              <a:t>GROUP 1 PRESENTATION WEEK FIVE:</a:t>
            </a:r>
          </a:p>
          <a:p>
            <a:pPr algn="ctr" eaLnBrk="0" fontAlgn="base" hangingPunct="0">
              <a:spcBef>
                <a:spcPct val="0"/>
              </a:spcBef>
              <a:spcAft>
                <a:spcPct val="0"/>
              </a:spcAft>
            </a:pPr>
            <a:r>
              <a:rPr lang="en-GB" altLang="fr-FR" sz="2400" dirty="0">
                <a:solidFill>
                  <a:prstClr val="black"/>
                </a:solidFill>
                <a:latin typeface="Arial Black" panose="020B0A04020102020204" pitchFamily="34" charset="0"/>
                <a:cs typeface="Times New Roman" panose="02020603050405020304" pitchFamily="18" charset="0"/>
              </a:rPr>
              <a:t>Building a simple Web Application (HTML/CSS/JavaScript) and usage of Git pages and VS Code</a:t>
            </a:r>
          </a:p>
        </p:txBody>
      </p:sp>
      <p:sp>
        <p:nvSpPr>
          <p:cNvPr id="10" name="Rectangle 4">
            <a:extLst>
              <a:ext uri="{FF2B5EF4-FFF2-40B4-BE49-F238E27FC236}">
                <a16:creationId xmlns:a16="http://schemas.microsoft.com/office/drawing/2014/main" id="{B419C9AE-741F-4546-8DD2-96295A9A0C6D}"/>
              </a:ext>
            </a:extLst>
          </p:cNvPr>
          <p:cNvSpPr>
            <a:spLocks noChangeArrowheads="1"/>
          </p:cNvSpPr>
          <p:nvPr/>
        </p:nvSpPr>
        <p:spPr bwMode="auto">
          <a:xfrm>
            <a:off x="3749041" y="3605547"/>
            <a:ext cx="221664"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548640">
              <a:defRPr/>
            </a:pPr>
            <a:endParaRPr lang="fr-FR" sz="2160">
              <a:solidFill>
                <a:prstClr val="black"/>
              </a:solidFill>
              <a:latin typeface="Century Gothic" panose="020B0502020202020204"/>
            </a:endParaRPr>
          </a:p>
        </p:txBody>
      </p:sp>
      <p:sp>
        <p:nvSpPr>
          <p:cNvPr id="15" name="Rectangle 7">
            <a:extLst>
              <a:ext uri="{FF2B5EF4-FFF2-40B4-BE49-F238E27FC236}">
                <a16:creationId xmlns:a16="http://schemas.microsoft.com/office/drawing/2014/main" id="{E972DB4B-1F82-4B3D-9FD2-DE83EA4B5187}"/>
              </a:ext>
            </a:extLst>
          </p:cNvPr>
          <p:cNvSpPr>
            <a:spLocks noChangeArrowheads="1"/>
          </p:cNvSpPr>
          <p:nvPr/>
        </p:nvSpPr>
        <p:spPr bwMode="auto">
          <a:xfrm>
            <a:off x="4991295" y="6591101"/>
            <a:ext cx="4641079" cy="886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0" rIns="109728" bIns="0" numCol="1" anchor="ctr" anchorCtr="0" compatLnSpc="1">
            <a:prstTxWarp prst="textNoShape">
              <a:avLst/>
            </a:prstTxWarp>
            <a:spAutoFit/>
          </a:bodyPr>
          <a:lstStyle/>
          <a:p>
            <a:pPr defTabSz="1097280" eaLnBrk="0" fontAlgn="base" hangingPunct="0">
              <a:spcBef>
                <a:spcPct val="0"/>
              </a:spcBef>
              <a:spcAft>
                <a:spcPct val="0"/>
              </a:spcAft>
              <a:defRPr/>
            </a:pPr>
            <a:br>
              <a:rPr lang="fr-FR" altLang="fr-FR" sz="2160" dirty="0">
                <a:solidFill>
                  <a:prstClr val="black"/>
                </a:solidFill>
                <a:latin typeface="Arial" panose="020B0604020202020204" pitchFamily="34" charset="0"/>
              </a:rPr>
            </a:br>
            <a:endParaRPr lang="fr-FR" altLang="fr-FR" sz="2160" dirty="0">
              <a:solidFill>
                <a:prstClr val="black"/>
              </a:solidFill>
              <a:latin typeface="Arial" panose="020B0604020202020204" pitchFamily="34" charset="0"/>
            </a:endParaRPr>
          </a:p>
          <a:p>
            <a:pPr defTabSz="1097280" eaLnBrk="0" fontAlgn="base" hangingPunct="0">
              <a:spcBef>
                <a:spcPct val="0"/>
              </a:spcBef>
              <a:spcAft>
                <a:spcPct val="0"/>
              </a:spcAft>
              <a:buFontTx/>
              <a:buChar char="•"/>
              <a:defRPr/>
            </a:pPr>
            <a:r>
              <a:rPr lang="fr-FR" altLang="fr-FR" sz="1440" b="1" dirty="0">
                <a:solidFill>
                  <a:prstClr val="white"/>
                </a:solidFill>
                <a:latin typeface="Lucida Bright" panose="02040602050505020304" pitchFamily="18" charset="0"/>
                <a:ea typeface="Times New Roman" panose="02020603050405020304" pitchFamily="18" charset="0"/>
                <a:cs typeface="Lucida Bright" panose="02040602050505020304" pitchFamily="18" charset="0"/>
              </a:rPr>
              <a:t>COURSE FACILITATOR:</a:t>
            </a:r>
            <a:r>
              <a:rPr lang="fr-FR" altLang="fr-FR" sz="1440" b="1" u="sng" dirty="0">
                <a:solidFill>
                  <a:prstClr val="white"/>
                </a:solidFill>
                <a:latin typeface="Lucida Bright" panose="02040602050505020304" pitchFamily="18" charset="0"/>
                <a:ea typeface="Times New Roman" panose="02020603050405020304" pitchFamily="18" charset="0"/>
                <a:cs typeface="Lucida Bright" panose="02040602050505020304" pitchFamily="18" charset="0"/>
              </a:rPr>
              <a:t> DR. </a:t>
            </a:r>
            <a:r>
              <a:rPr lang="en-GB" altLang="fr-FR" sz="1320" b="1" u="sng" dirty="0">
                <a:solidFill>
                  <a:prstClr val="white"/>
                </a:solidFill>
                <a:latin typeface="Lucida Bright" panose="02040602050505020304" pitchFamily="18" charset="0"/>
                <a:ea typeface="Calibri" panose="020F0502020204030204" pitchFamily="34" charset="0"/>
                <a:cs typeface="Times New Roman" panose="02020603050405020304" pitchFamily="18" charset="0"/>
              </a:rPr>
              <a:t>NKEMENI Valery</a:t>
            </a:r>
            <a:r>
              <a:rPr lang="en-GB" altLang="fr-FR" sz="1320" dirty="0">
                <a:solidFill>
                  <a:prstClr val="white"/>
                </a:solidFill>
                <a:latin typeface="Lucida Bright" panose="02040602050505020304" pitchFamily="18" charset="0"/>
                <a:ea typeface="Calibri" panose="020F0502020204030204" pitchFamily="34" charset="0"/>
                <a:cs typeface="Times New Roman" panose="02020603050405020304" pitchFamily="18" charset="0"/>
              </a:rPr>
              <a:t>     </a:t>
            </a:r>
            <a:endParaRPr lang="en-GB" altLang="fr-FR" sz="2160" dirty="0">
              <a:solidFill>
                <a:prstClr val="white"/>
              </a:solidFill>
              <a:latin typeface="Lucida Bright" panose="02040602050505020304" pitchFamily="18" charset="0"/>
            </a:endParaRPr>
          </a:p>
        </p:txBody>
      </p:sp>
      <p:graphicFrame>
        <p:nvGraphicFramePr>
          <p:cNvPr id="16" name="Table 15">
            <a:extLst>
              <a:ext uri="{FF2B5EF4-FFF2-40B4-BE49-F238E27FC236}">
                <a16:creationId xmlns:a16="http://schemas.microsoft.com/office/drawing/2014/main" id="{80ECC337-3230-4449-8CB3-597698360B9F}"/>
              </a:ext>
            </a:extLst>
          </p:cNvPr>
          <p:cNvGraphicFramePr>
            <a:graphicFrameLocks noGrp="1"/>
          </p:cNvGraphicFramePr>
          <p:nvPr>
            <p:extLst>
              <p:ext uri="{D42A27DB-BD31-4B8C-83A1-F6EECF244321}">
                <p14:modId xmlns:p14="http://schemas.microsoft.com/office/powerpoint/2010/main" val="2778054021"/>
              </p:ext>
            </p:extLst>
          </p:nvPr>
        </p:nvGraphicFramePr>
        <p:xfrm>
          <a:off x="4832985" y="5372100"/>
          <a:ext cx="4940300" cy="2144941"/>
        </p:xfrm>
        <a:graphic>
          <a:graphicData uri="http://schemas.openxmlformats.org/drawingml/2006/table">
            <a:tbl>
              <a:tblPr firstRow="1" firstCol="1" bandRow="1">
                <a:tableStyleId>{5C22544A-7EE6-4342-B048-85BDC9FD1C3A}</a:tableStyleId>
              </a:tblPr>
              <a:tblGrid>
                <a:gridCol w="437642">
                  <a:extLst>
                    <a:ext uri="{9D8B030D-6E8A-4147-A177-3AD203B41FA5}">
                      <a16:colId xmlns:a16="http://schemas.microsoft.com/office/drawing/2014/main" val="4175275908"/>
                    </a:ext>
                  </a:extLst>
                </a:gridCol>
                <a:gridCol w="2797302">
                  <a:extLst>
                    <a:ext uri="{9D8B030D-6E8A-4147-A177-3AD203B41FA5}">
                      <a16:colId xmlns:a16="http://schemas.microsoft.com/office/drawing/2014/main" val="2537812611"/>
                    </a:ext>
                  </a:extLst>
                </a:gridCol>
                <a:gridCol w="1705356">
                  <a:extLst>
                    <a:ext uri="{9D8B030D-6E8A-4147-A177-3AD203B41FA5}">
                      <a16:colId xmlns:a16="http://schemas.microsoft.com/office/drawing/2014/main" val="2684453974"/>
                    </a:ext>
                  </a:extLst>
                </a:gridCol>
              </a:tblGrid>
              <a:tr h="497459">
                <a:tc>
                  <a:txBody>
                    <a:bodyPr/>
                    <a:lstStyle/>
                    <a:p>
                      <a:pPr marL="0" marR="0">
                        <a:lnSpc>
                          <a:spcPct val="107000"/>
                        </a:lnSpc>
                        <a:spcBef>
                          <a:spcPts val="0"/>
                        </a:spcBef>
                        <a:spcAft>
                          <a:spcPts val="0"/>
                        </a:spcAft>
                      </a:pPr>
                      <a:r>
                        <a:rPr lang="fr-FR" sz="1200">
                          <a:effectLst/>
                        </a:rPr>
                        <a:t>S/N</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07000"/>
                        </a:lnSpc>
                        <a:spcBef>
                          <a:spcPts val="0"/>
                        </a:spcBef>
                        <a:spcAft>
                          <a:spcPts val="0"/>
                        </a:spcAft>
                      </a:pPr>
                      <a:r>
                        <a:rPr lang="fr-FR" sz="1200" dirty="0">
                          <a:effectLst/>
                        </a:rPr>
                        <a:t>GROUP MEMBER</a:t>
                      </a:r>
                      <a:endParaRPr lang="fr-FR"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15000"/>
                        </a:lnSpc>
                        <a:spcBef>
                          <a:spcPts val="0"/>
                        </a:spcBef>
                        <a:spcAft>
                          <a:spcPts val="1000"/>
                        </a:spcAft>
                      </a:pPr>
                      <a:r>
                        <a:rPr lang="fr-FR" sz="1200" dirty="0">
                          <a:effectLst/>
                        </a:rPr>
                        <a:t>MATRICULATION</a:t>
                      </a:r>
                      <a:endParaRPr lang="fr-FR" sz="1300" dirty="0">
                        <a:effectLst/>
                      </a:endParaRPr>
                    </a:p>
                    <a:p>
                      <a:pPr marL="0" marR="0">
                        <a:lnSpc>
                          <a:spcPct val="115000"/>
                        </a:lnSpc>
                        <a:spcBef>
                          <a:spcPts val="0"/>
                        </a:spcBef>
                        <a:spcAft>
                          <a:spcPts val="1000"/>
                        </a:spcAft>
                      </a:pPr>
                      <a:r>
                        <a:rPr lang="fr-FR" sz="1200" dirty="0">
                          <a:effectLst/>
                        </a:rPr>
                        <a:t>NUMBER</a:t>
                      </a:r>
                      <a:endParaRPr lang="fr-FR"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tc>
                <a:extLst>
                  <a:ext uri="{0D108BD9-81ED-4DB2-BD59-A6C34878D82A}">
                    <a16:rowId xmlns:a16="http://schemas.microsoft.com/office/drawing/2014/main" val="3461938542"/>
                  </a:ext>
                </a:extLst>
              </a:tr>
              <a:tr h="256451">
                <a:tc>
                  <a:txBody>
                    <a:bodyPr/>
                    <a:lstStyle/>
                    <a:p>
                      <a:pPr marL="0" marR="0" lvl="0" indent="0">
                        <a:lnSpc>
                          <a:spcPct val="107000"/>
                        </a:lnSpc>
                        <a:spcBef>
                          <a:spcPts val="0"/>
                        </a:spcBef>
                        <a:spcAft>
                          <a:spcPts val="0"/>
                        </a:spcAft>
                        <a:buFont typeface="+mj-lt"/>
                        <a:buNone/>
                      </a:pPr>
                      <a:r>
                        <a:rPr lang="fr-FR" sz="1200" dirty="0">
                          <a:effectLst/>
                          <a:latin typeface="Arial Rounded MT Bold" panose="020F0704030504030204" pitchFamily="34" charset="0"/>
                        </a:rPr>
                        <a:t>1. </a:t>
                      </a:r>
                      <a:endParaRPr lang="fr-FR" sz="1300" dirty="0">
                        <a:solidFill>
                          <a:srgbClr val="000000"/>
                        </a:solidFill>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07000"/>
                        </a:lnSpc>
                        <a:spcBef>
                          <a:spcPts val="0"/>
                        </a:spcBef>
                        <a:spcAft>
                          <a:spcPts val="0"/>
                        </a:spcAft>
                      </a:pPr>
                      <a:r>
                        <a:rPr lang="fr-FR" sz="1200" dirty="0">
                          <a:effectLst/>
                          <a:latin typeface="Arial Rounded MT Bold" panose="020F0704030504030204" pitchFamily="34" charset="0"/>
                        </a:rPr>
                        <a:t>LENYA SHAMPEL LENYA </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15000"/>
                        </a:lnSpc>
                        <a:spcBef>
                          <a:spcPts val="0"/>
                        </a:spcBef>
                        <a:spcAft>
                          <a:spcPts val="1000"/>
                        </a:spcAft>
                      </a:pPr>
                      <a:r>
                        <a:rPr lang="fr-FR" sz="1200" dirty="0">
                          <a:effectLst/>
                          <a:latin typeface="Arial Rounded MT Bold" panose="020F0704030504030204" pitchFamily="34" charset="0"/>
                        </a:rPr>
                        <a:t>FE23A001</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extLst>
                  <a:ext uri="{0D108BD9-81ED-4DB2-BD59-A6C34878D82A}">
                    <a16:rowId xmlns:a16="http://schemas.microsoft.com/office/drawing/2014/main" val="3937455158"/>
                  </a:ext>
                </a:extLst>
              </a:tr>
              <a:tr h="283807">
                <a:tc>
                  <a:txBody>
                    <a:bodyPr/>
                    <a:lstStyle/>
                    <a:p>
                      <a:pPr marL="0" marR="0" lvl="0" indent="0">
                        <a:lnSpc>
                          <a:spcPct val="107000"/>
                        </a:lnSpc>
                        <a:spcBef>
                          <a:spcPts val="0"/>
                        </a:spcBef>
                        <a:spcAft>
                          <a:spcPts val="0"/>
                        </a:spcAft>
                        <a:buFont typeface="+mj-lt"/>
                        <a:buNone/>
                      </a:pPr>
                      <a:r>
                        <a:rPr lang="fr-FR" sz="1200" dirty="0">
                          <a:effectLst/>
                          <a:latin typeface="Arial Rounded MT Bold" panose="020F0704030504030204" pitchFamily="34" charset="0"/>
                        </a:rPr>
                        <a:t>2. </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fr-FR" sz="1300" dirty="0">
                          <a:effectLst/>
                          <a:latin typeface="Arial Rounded MT Bold" panose="020F0704030504030204" pitchFamily="34" charset="0"/>
                        </a:rPr>
                        <a:t>ACHUO PLACID ACHUO-ASSAM</a:t>
                      </a:r>
                      <a:endParaRPr lang="fr-FR" sz="17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15000"/>
                        </a:lnSpc>
                        <a:spcBef>
                          <a:spcPts val="0"/>
                        </a:spcBef>
                        <a:spcAft>
                          <a:spcPts val="1000"/>
                        </a:spcAft>
                      </a:pPr>
                      <a:r>
                        <a:rPr lang="fr-FR" sz="1200" dirty="0">
                          <a:effectLst/>
                          <a:latin typeface="Arial Rounded MT Bold" panose="020F0704030504030204" pitchFamily="34" charset="0"/>
                        </a:rPr>
                        <a:t>FE23A004</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extLst>
                  <a:ext uri="{0D108BD9-81ED-4DB2-BD59-A6C34878D82A}">
                    <a16:rowId xmlns:a16="http://schemas.microsoft.com/office/drawing/2014/main" val="18360002"/>
                  </a:ext>
                </a:extLst>
              </a:tr>
              <a:tr h="208767">
                <a:tc>
                  <a:txBody>
                    <a:bodyPr/>
                    <a:lstStyle/>
                    <a:p>
                      <a:pPr marL="0" marR="0" lvl="0" indent="0">
                        <a:lnSpc>
                          <a:spcPct val="107000"/>
                        </a:lnSpc>
                        <a:spcBef>
                          <a:spcPts val="0"/>
                        </a:spcBef>
                        <a:spcAft>
                          <a:spcPts val="0"/>
                        </a:spcAft>
                        <a:buFont typeface="+mj-lt"/>
                        <a:buNone/>
                      </a:pPr>
                      <a:r>
                        <a:rPr lang="fr-FR" sz="1200" dirty="0">
                          <a:effectLst/>
                          <a:latin typeface="Arial Rounded MT Bold" panose="020F0704030504030204" pitchFamily="34" charset="0"/>
                        </a:rPr>
                        <a:t>3. </a:t>
                      </a:r>
                      <a:endParaRPr lang="fr-FR" sz="1300" dirty="0">
                        <a:solidFill>
                          <a:srgbClr val="000000"/>
                        </a:solidFill>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fr-FR" sz="1300" dirty="0">
                          <a:effectLst/>
                          <a:latin typeface="Arial Rounded MT Bold" panose="020F0704030504030204" pitchFamily="34" charset="0"/>
                        </a:rPr>
                        <a:t>AFUH CHIKE CHEWAKONDI </a:t>
                      </a:r>
                      <a:endParaRPr lang="fr-FR" sz="1700" dirty="0">
                        <a:effectLst/>
                        <a:latin typeface="Arial Rounded MT Bold" panose="020F07040305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15000"/>
                        </a:lnSpc>
                        <a:spcBef>
                          <a:spcPts val="0"/>
                        </a:spcBef>
                        <a:spcAft>
                          <a:spcPts val="1000"/>
                        </a:spcAft>
                      </a:pPr>
                      <a:r>
                        <a:rPr lang="fr-FR" sz="1200" dirty="0">
                          <a:effectLst/>
                          <a:latin typeface="Arial Rounded MT Bold" panose="020F0704030504030204" pitchFamily="34" charset="0"/>
                        </a:rPr>
                        <a:t>FE23A005</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extLst>
                  <a:ext uri="{0D108BD9-81ED-4DB2-BD59-A6C34878D82A}">
                    <a16:rowId xmlns:a16="http://schemas.microsoft.com/office/drawing/2014/main" val="2847751108"/>
                  </a:ext>
                </a:extLst>
              </a:tr>
              <a:tr h="364342">
                <a:tc>
                  <a:txBody>
                    <a:bodyPr/>
                    <a:lstStyle/>
                    <a:p>
                      <a:pPr marL="0" marR="0" lvl="0" indent="0">
                        <a:lnSpc>
                          <a:spcPct val="107000"/>
                        </a:lnSpc>
                        <a:spcBef>
                          <a:spcPts val="0"/>
                        </a:spcBef>
                        <a:spcAft>
                          <a:spcPts val="0"/>
                        </a:spcAft>
                        <a:buFont typeface="+mj-lt"/>
                        <a:buNone/>
                      </a:pPr>
                      <a:r>
                        <a:rPr lang="fr-FR" sz="1200" dirty="0">
                          <a:effectLst/>
                          <a:latin typeface="Arial Rounded MT Bold" panose="020F0704030504030204" pitchFamily="34" charset="0"/>
                        </a:rPr>
                        <a:t>4. </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07000"/>
                        </a:lnSpc>
                        <a:spcBef>
                          <a:spcPts val="0"/>
                        </a:spcBef>
                        <a:spcAft>
                          <a:spcPts val="0"/>
                        </a:spcAft>
                      </a:pPr>
                      <a:r>
                        <a:rPr lang="en-US" sz="1300" dirty="0">
                          <a:effectLst/>
                          <a:latin typeface="Arial Rounded MT Bold" panose="020F0704030504030204" pitchFamily="34" charset="0"/>
                          <a:ea typeface="Calibri" panose="020F0502020204030204" pitchFamily="34" charset="0"/>
                          <a:cs typeface="Times New Roman" panose="02020603050405020304" pitchFamily="18" charset="0"/>
                        </a:rPr>
                        <a:t>AGBORNJA BESONG AKPAK DIVINE</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15000"/>
                        </a:lnSpc>
                        <a:spcBef>
                          <a:spcPts val="0"/>
                        </a:spcBef>
                        <a:spcAft>
                          <a:spcPts val="1000"/>
                        </a:spcAft>
                      </a:pPr>
                      <a:r>
                        <a:rPr lang="fr-FR" sz="1200" dirty="0">
                          <a:effectLst/>
                          <a:latin typeface="Arial Rounded MT Bold" panose="020F0704030504030204" pitchFamily="34" charset="0"/>
                        </a:rPr>
                        <a:t>FE23A006</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extLst>
                  <a:ext uri="{0D108BD9-81ED-4DB2-BD59-A6C34878D82A}">
                    <a16:rowId xmlns:a16="http://schemas.microsoft.com/office/drawing/2014/main" val="3793226417"/>
                  </a:ext>
                </a:extLst>
              </a:tr>
              <a:tr h="256451">
                <a:tc>
                  <a:txBody>
                    <a:bodyPr/>
                    <a:lstStyle/>
                    <a:p>
                      <a:pPr marL="0" marR="0" lvl="0" indent="0">
                        <a:lnSpc>
                          <a:spcPct val="107000"/>
                        </a:lnSpc>
                        <a:spcBef>
                          <a:spcPts val="0"/>
                        </a:spcBef>
                        <a:spcAft>
                          <a:spcPts val="0"/>
                        </a:spcAft>
                        <a:buFont typeface="+mj-lt"/>
                        <a:buNone/>
                      </a:pPr>
                      <a:r>
                        <a:rPr lang="fr-FR" sz="1200" dirty="0">
                          <a:effectLst/>
                          <a:latin typeface="Arial Rounded MT Bold" panose="020F0704030504030204" pitchFamily="34" charset="0"/>
                        </a:rPr>
                        <a:t>5. </a:t>
                      </a:r>
                      <a:endParaRPr lang="fr-FR" sz="1300" dirty="0">
                        <a:solidFill>
                          <a:srgbClr val="000000"/>
                        </a:solidFill>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07000"/>
                        </a:lnSpc>
                        <a:spcBef>
                          <a:spcPts val="0"/>
                        </a:spcBef>
                        <a:spcAft>
                          <a:spcPts val="0"/>
                        </a:spcAft>
                      </a:pPr>
                      <a:r>
                        <a:rPr lang="fr-FR" sz="1200" dirty="0">
                          <a:effectLst/>
                          <a:latin typeface="Arial Rounded MT Bold" panose="020F0704030504030204" pitchFamily="34" charset="0"/>
                        </a:rPr>
                        <a:t>AKOH JUNIOR NGOH</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tc>
                  <a:txBody>
                    <a:bodyPr/>
                    <a:lstStyle/>
                    <a:p>
                      <a:pPr marL="0" marR="0">
                        <a:lnSpc>
                          <a:spcPct val="115000"/>
                        </a:lnSpc>
                        <a:spcBef>
                          <a:spcPts val="0"/>
                        </a:spcBef>
                        <a:spcAft>
                          <a:spcPts val="1000"/>
                        </a:spcAft>
                      </a:pPr>
                      <a:r>
                        <a:rPr lang="fr-FR" sz="1200" dirty="0">
                          <a:effectLst/>
                          <a:latin typeface="Arial Rounded MT Bold" panose="020F0704030504030204" pitchFamily="34" charset="0"/>
                        </a:rPr>
                        <a:t>FE23A008</a:t>
                      </a:r>
                      <a:endParaRPr lang="fr-FR" sz="1300" dirty="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82296" marR="82296" marT="0" marB="0"/>
                </a:tc>
                <a:extLst>
                  <a:ext uri="{0D108BD9-81ED-4DB2-BD59-A6C34878D82A}">
                    <a16:rowId xmlns:a16="http://schemas.microsoft.com/office/drawing/2014/main" val="3804310005"/>
                  </a:ext>
                </a:extLst>
              </a:tr>
            </a:tbl>
          </a:graphicData>
        </a:graphic>
      </p:graphicFrame>
      <p:sp>
        <p:nvSpPr>
          <p:cNvPr id="11" name="TextBox 10">
            <a:extLst>
              <a:ext uri="{FF2B5EF4-FFF2-40B4-BE49-F238E27FC236}">
                <a16:creationId xmlns:a16="http://schemas.microsoft.com/office/drawing/2014/main" id="{FE1496A1-AA11-44F7-B596-73B925C7B66F}"/>
              </a:ext>
            </a:extLst>
          </p:cNvPr>
          <p:cNvSpPr txBox="1"/>
          <p:nvPr/>
        </p:nvSpPr>
        <p:spPr>
          <a:xfrm>
            <a:off x="3864277" y="7421422"/>
            <a:ext cx="6693776" cy="757130"/>
          </a:xfrm>
          <a:prstGeom prst="rect">
            <a:avLst/>
          </a:prstGeom>
          <a:noFill/>
        </p:spPr>
        <p:txBody>
          <a:bodyPr wrap="square" rtlCol="0">
            <a:spAutoFit/>
          </a:bodyPr>
          <a:lstStyle/>
          <a:p>
            <a:endParaRPr lang="en-US" sz="2160" dirty="0"/>
          </a:p>
          <a:p>
            <a:pPr algn="ctr"/>
            <a:r>
              <a:rPr lang="en-US" sz="2160" dirty="0"/>
              <a:t>COURSE FACILITATOR: DR. NKEMENI Valery </a:t>
            </a:r>
            <a:endParaRPr lang="fr-FR" sz="2160" dirty="0"/>
          </a:p>
        </p:txBody>
      </p:sp>
    </p:spTree>
    <p:extLst>
      <p:ext uri="{BB962C8B-B14F-4D97-AF65-F5344CB8AC3E}">
        <p14:creationId xmlns:p14="http://schemas.microsoft.com/office/powerpoint/2010/main" val="925755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BD2F4D-5510-4474-91F9-90017E7C0F53}"/>
              </a:ext>
            </a:extLst>
          </p:cNvPr>
          <p:cNvSpPr>
            <a:spLocks noGrp="1"/>
          </p:cNvSpPr>
          <p:nvPr>
            <p:ph type="title"/>
          </p:nvPr>
        </p:nvSpPr>
        <p:spPr>
          <a:xfrm>
            <a:off x="812802" y="731520"/>
            <a:ext cx="10316002" cy="1885154"/>
          </a:xfrm>
        </p:spPr>
        <p:txBody>
          <a:bodyPr/>
          <a:lstStyle/>
          <a:p>
            <a:r>
              <a:rPr lang="en-US" sz="4400" b="1" dirty="0">
                <a:solidFill>
                  <a:srgbClr val="2A2742"/>
                </a:solidFill>
                <a:latin typeface="Outfit Extra Bold" pitchFamily="34" charset="0"/>
                <a:ea typeface="Outfit Extra Bold" pitchFamily="34" charset="-122"/>
                <a:cs typeface="Outfit Extra Bold" pitchFamily="34" charset="-120"/>
              </a:rPr>
              <a:t>Creating the GitHub Pages Site</a:t>
            </a:r>
            <a:endParaRPr lang="fr-FR" dirty="0"/>
          </a:p>
        </p:txBody>
      </p:sp>
      <p:sp>
        <p:nvSpPr>
          <p:cNvPr id="20" name="Text Placeholder 19">
            <a:extLst>
              <a:ext uri="{FF2B5EF4-FFF2-40B4-BE49-F238E27FC236}">
                <a16:creationId xmlns:a16="http://schemas.microsoft.com/office/drawing/2014/main" id="{10FADCFA-62B4-4940-AF4A-1CD70268B2FE}"/>
              </a:ext>
            </a:extLst>
          </p:cNvPr>
          <p:cNvSpPr>
            <a:spLocks noGrp="1"/>
          </p:cNvSpPr>
          <p:nvPr>
            <p:ph type="body" idx="1"/>
          </p:nvPr>
        </p:nvSpPr>
        <p:spPr>
          <a:xfrm>
            <a:off x="812802" y="2616674"/>
            <a:ext cx="10316002" cy="1885154"/>
          </a:xfrm>
        </p:spPr>
        <p:txBody>
          <a:bodyPr/>
          <a:lstStyle/>
          <a:p>
            <a:r>
              <a:rPr lang="en-US" dirty="0"/>
              <a:t>GitHub pages is designed to host personal web projects from your GitHub repository</a:t>
            </a:r>
            <a:endParaRPr lang="fr-F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C73BA2-9D20-4B76-9CAE-4D34322185EF}"/>
              </a:ext>
            </a:extLst>
          </p:cNvPr>
          <p:cNvSpPr>
            <a:spLocks noGrp="1"/>
          </p:cNvSpPr>
          <p:nvPr>
            <p:ph type="title"/>
          </p:nvPr>
        </p:nvSpPr>
        <p:spPr/>
        <p:txBody>
          <a:bodyPr/>
          <a:lstStyle/>
          <a:p>
            <a:r>
              <a:rPr lang="en-US" sz="2400" b="1" dirty="0">
                <a:solidFill>
                  <a:srgbClr val="2A2742"/>
                </a:solidFill>
                <a:latin typeface="Outfit Extra Bold" pitchFamily="34" charset="0"/>
                <a:ea typeface="Outfit Extra Bold" pitchFamily="34" charset="-122"/>
                <a:cs typeface="Outfit Extra Bold" pitchFamily="34" charset="-120"/>
              </a:rPr>
              <a:t>Step 1: Create a Repository</a:t>
            </a:r>
            <a:endParaRPr lang="fr-FR" dirty="0"/>
          </a:p>
        </p:txBody>
      </p:sp>
      <p:pic>
        <p:nvPicPr>
          <p:cNvPr id="7" name="Content Placeholder 6">
            <a:extLst>
              <a:ext uri="{FF2B5EF4-FFF2-40B4-BE49-F238E27FC236}">
                <a16:creationId xmlns:a16="http://schemas.microsoft.com/office/drawing/2014/main" id="{8C14209A-3EA5-452B-8B06-0B5D35383E44}"/>
              </a:ext>
            </a:extLst>
          </p:cNvPr>
          <p:cNvPicPr>
            <a:picLocks noGrp="1" noChangeAspect="1"/>
          </p:cNvPicPr>
          <p:nvPr>
            <p:ph type="pic" idx="1"/>
          </p:nvPr>
        </p:nvPicPr>
        <p:blipFill>
          <a:blip r:embed="rId2"/>
          <a:srcRect t="698" b="698"/>
          <a:stretch/>
        </p:blipFill>
        <p:spPr>
          <a:xfrm>
            <a:off x="812801" y="731520"/>
            <a:ext cx="10316002" cy="4614862"/>
          </a:xfrm>
        </p:spPr>
      </p:pic>
      <p:sp>
        <p:nvSpPr>
          <p:cNvPr id="5" name="Text Placeholder 4">
            <a:extLst>
              <a:ext uri="{FF2B5EF4-FFF2-40B4-BE49-F238E27FC236}">
                <a16:creationId xmlns:a16="http://schemas.microsoft.com/office/drawing/2014/main" id="{94ED1B95-3F43-40F4-9A51-1833D8BF0283}"/>
              </a:ext>
            </a:extLst>
          </p:cNvPr>
          <p:cNvSpPr>
            <a:spLocks noGrp="1"/>
          </p:cNvSpPr>
          <p:nvPr>
            <p:ph type="body" sz="half" idx="2"/>
          </p:nvPr>
        </p:nvSpPr>
        <p:spPr/>
        <p:txBody>
          <a:bodyPr>
            <a:normAutofit fontScale="70000" lnSpcReduction="20000"/>
          </a:bodyPr>
          <a:lstStyle/>
          <a:p>
            <a:r>
              <a:rPr lang="en-US" sz="2800" dirty="0"/>
              <a:t>Since we've already created repositories in a previous presentation, we'll use that one.</a:t>
            </a:r>
          </a:p>
          <a:p>
            <a:r>
              <a:rPr lang="en-US" sz="2800" dirty="0">
                <a:solidFill>
                  <a:srgbClr val="2A2742"/>
                </a:solidFill>
                <a:latin typeface="Arimo" pitchFamily="34" charset="0"/>
                <a:ea typeface="Arimo" pitchFamily="34" charset="-122"/>
                <a:cs typeface="Arimo" pitchFamily="34" charset="-120"/>
              </a:rPr>
              <a:t>Repository: </a:t>
            </a:r>
            <a:r>
              <a:rPr lang="en-US" sz="2800" u="sng" dirty="0">
                <a:solidFill>
                  <a:srgbClr val="5E4CE6"/>
                </a:solidFill>
                <a:latin typeface="Arimo" pitchFamily="34" charset="0"/>
                <a:ea typeface="Arimo" pitchFamily="34" charset="-122"/>
                <a:cs typeface="Arimo" pitchFamily="34" charset="-120"/>
                <a:hlinkClick r:id="rId3">
                  <a:extLst>
                    <a:ext uri="{A12FA001-AC4F-418D-AE19-62706E023703}">
                      <ahyp:hlinkClr xmlns:ahyp="http://schemas.microsoft.com/office/drawing/2018/hyperlinkcolor" val="tx"/>
                    </a:ext>
                  </a:extLst>
                </a:hlinkClick>
              </a:rPr>
              <a:t>https://github.com/Chike5314/Group-1-lA-squad</a:t>
            </a:r>
            <a:endParaRPr lang="en-US" sz="2800" dirty="0"/>
          </a:p>
          <a:p>
            <a:endParaRPr lang="en-US" sz="2800" dirty="0"/>
          </a:p>
          <a:p>
            <a:endParaRPr lang="fr-FR" dirty="0"/>
          </a:p>
        </p:txBody>
      </p:sp>
    </p:spTree>
    <p:extLst>
      <p:ext uri="{BB962C8B-B14F-4D97-AF65-F5344CB8AC3E}">
        <p14:creationId xmlns:p14="http://schemas.microsoft.com/office/powerpoint/2010/main" val="1077034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0751-D0ED-4C5E-8891-D0CC33D20BC4}"/>
              </a:ext>
            </a:extLst>
          </p:cNvPr>
          <p:cNvSpPr>
            <a:spLocks noGrp="1"/>
          </p:cNvSpPr>
          <p:nvPr>
            <p:ph type="title"/>
          </p:nvPr>
        </p:nvSpPr>
        <p:spPr/>
        <p:txBody>
          <a:bodyPr>
            <a:normAutofit/>
          </a:bodyPr>
          <a:lstStyle/>
          <a:p>
            <a:r>
              <a:rPr lang="en-US" sz="3200" b="1" dirty="0">
                <a:solidFill>
                  <a:srgbClr val="2A2742"/>
                </a:solidFill>
                <a:latin typeface="Outfit Extra Bold" pitchFamily="34" charset="0"/>
                <a:ea typeface="Outfit Extra Bold" pitchFamily="34" charset="-122"/>
                <a:cs typeface="Outfit Extra Bold" pitchFamily="34" charset="-120"/>
              </a:rPr>
              <a:t>Step 2: Add Content</a:t>
            </a:r>
            <a:endParaRPr lang="fr-FR" dirty="0"/>
          </a:p>
        </p:txBody>
      </p:sp>
      <p:pic>
        <p:nvPicPr>
          <p:cNvPr id="6" name="Picture Placeholder 5">
            <a:extLst>
              <a:ext uri="{FF2B5EF4-FFF2-40B4-BE49-F238E27FC236}">
                <a16:creationId xmlns:a16="http://schemas.microsoft.com/office/drawing/2014/main" id="{A5A35A50-AF7B-448D-9FFC-4F59AC0EEE93}"/>
              </a:ext>
            </a:extLst>
          </p:cNvPr>
          <p:cNvPicPr>
            <a:picLocks noGrp="1" noChangeAspect="1"/>
          </p:cNvPicPr>
          <p:nvPr>
            <p:ph type="pic" idx="1"/>
          </p:nvPr>
        </p:nvPicPr>
        <p:blipFill>
          <a:blip r:embed="rId2"/>
          <a:srcRect t="5522" b="5522"/>
          <a:stretch/>
        </p:blipFill>
        <p:spPr>
          <a:xfrm>
            <a:off x="812801" y="731520"/>
            <a:ext cx="10316002" cy="4614862"/>
          </a:xfrm>
        </p:spPr>
      </p:pic>
      <p:sp>
        <p:nvSpPr>
          <p:cNvPr id="4" name="Text Placeholder 3">
            <a:extLst>
              <a:ext uri="{FF2B5EF4-FFF2-40B4-BE49-F238E27FC236}">
                <a16:creationId xmlns:a16="http://schemas.microsoft.com/office/drawing/2014/main" id="{64B1B0EA-F4C7-49D7-BF0D-D4F9BB9DC702}"/>
              </a:ext>
            </a:extLst>
          </p:cNvPr>
          <p:cNvSpPr>
            <a:spLocks noGrp="1"/>
          </p:cNvSpPr>
          <p:nvPr>
            <p:ph type="body" sz="half" idx="2"/>
          </p:nvPr>
        </p:nvSpPr>
        <p:spPr/>
        <p:txBody>
          <a:bodyPr/>
          <a:lstStyle/>
          <a:p>
            <a:r>
              <a:rPr lang="en-US" sz="1800" dirty="0">
                <a:solidFill>
                  <a:srgbClr val="2A2742"/>
                </a:solidFill>
                <a:ea typeface="Arimo" pitchFamily="34" charset="-122"/>
                <a:cs typeface="Arimo" pitchFamily="34" charset="-120"/>
              </a:rPr>
              <a:t>Content for your site must be added to the repository</a:t>
            </a:r>
          </a:p>
          <a:p>
            <a:r>
              <a:rPr lang="en-US" sz="1800" dirty="0"/>
              <a:t>GitHub Pages looks for an index.html file as the entry point of your site.</a:t>
            </a:r>
          </a:p>
          <a:p>
            <a:endParaRPr lang="fr-FR" dirty="0"/>
          </a:p>
        </p:txBody>
      </p:sp>
    </p:spTree>
    <p:extLst>
      <p:ext uri="{BB962C8B-B14F-4D97-AF65-F5344CB8AC3E}">
        <p14:creationId xmlns:p14="http://schemas.microsoft.com/office/powerpoint/2010/main" val="1749404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1D1D-93B1-4988-9102-4666B46AEC9E}"/>
              </a:ext>
            </a:extLst>
          </p:cNvPr>
          <p:cNvSpPr>
            <a:spLocks noGrp="1"/>
          </p:cNvSpPr>
          <p:nvPr>
            <p:ph type="title"/>
          </p:nvPr>
        </p:nvSpPr>
        <p:spPr/>
        <p:txBody>
          <a:bodyPr>
            <a:normAutofit/>
          </a:bodyPr>
          <a:lstStyle/>
          <a:p>
            <a:r>
              <a:rPr lang="en-US" sz="3200" b="1" dirty="0">
                <a:solidFill>
                  <a:srgbClr val="2A2742"/>
                </a:solidFill>
                <a:latin typeface="Outfit Extra Bold" pitchFamily="34" charset="0"/>
                <a:ea typeface="Outfit Extra Bold" pitchFamily="34" charset="-122"/>
                <a:cs typeface="Outfit Extra Bold" pitchFamily="34" charset="-120"/>
              </a:rPr>
              <a:t>Step 3: Configure publishing source</a:t>
            </a:r>
            <a:endParaRPr lang="fr-FR" dirty="0"/>
          </a:p>
        </p:txBody>
      </p:sp>
      <p:sp>
        <p:nvSpPr>
          <p:cNvPr id="4" name="Text Placeholder 3">
            <a:extLst>
              <a:ext uri="{FF2B5EF4-FFF2-40B4-BE49-F238E27FC236}">
                <a16:creationId xmlns:a16="http://schemas.microsoft.com/office/drawing/2014/main" id="{9C35848D-F592-43FE-B0A8-142805345EF5}"/>
              </a:ext>
            </a:extLst>
          </p:cNvPr>
          <p:cNvSpPr>
            <a:spLocks noGrp="1"/>
          </p:cNvSpPr>
          <p:nvPr>
            <p:ph type="body" sz="half" idx="2"/>
          </p:nvPr>
        </p:nvSpPr>
        <p:spPr/>
        <p:txBody>
          <a:bodyPr/>
          <a:lstStyle/>
          <a:p>
            <a:r>
              <a:rPr lang="en-US" sz="1600" dirty="0">
                <a:solidFill>
                  <a:srgbClr val="2A2742"/>
                </a:solidFill>
                <a:ea typeface="Arimo" pitchFamily="34" charset="-122"/>
                <a:cs typeface="Arimo" pitchFamily="34" charset="-120"/>
              </a:rPr>
              <a:t>Navigate to the repository settings, select "code and automation," then "pages".</a:t>
            </a:r>
          </a:p>
          <a:p>
            <a:r>
              <a:rPr lang="en-US" sz="1600" dirty="0">
                <a:solidFill>
                  <a:srgbClr val="2A2742"/>
                </a:solidFill>
                <a:ea typeface="Arimo" pitchFamily="34" charset="-122"/>
                <a:cs typeface="Arimo" pitchFamily="34" charset="-120"/>
              </a:rPr>
              <a:t>Select the branch or folder where your site content is located.</a:t>
            </a:r>
            <a:endParaRPr lang="en-US" sz="1600" dirty="0"/>
          </a:p>
          <a:p>
            <a:endParaRPr lang="en-US" sz="1400" dirty="0"/>
          </a:p>
        </p:txBody>
      </p:sp>
      <p:pic>
        <p:nvPicPr>
          <p:cNvPr id="12" name="Picture Placeholder 11">
            <a:extLst>
              <a:ext uri="{FF2B5EF4-FFF2-40B4-BE49-F238E27FC236}">
                <a16:creationId xmlns:a16="http://schemas.microsoft.com/office/drawing/2014/main" id="{CF2EB403-DEF6-4167-8F2F-6B8C97F83D88}"/>
              </a:ext>
            </a:extLst>
          </p:cNvPr>
          <p:cNvPicPr>
            <a:picLocks noGrp="1" noChangeAspect="1"/>
          </p:cNvPicPr>
          <p:nvPr>
            <p:ph type="pic" idx="1"/>
          </p:nvPr>
        </p:nvPicPr>
        <p:blipFill>
          <a:blip r:embed="rId2"/>
          <a:srcRect t="7092" b="7092"/>
          <a:stretch>
            <a:fillRect/>
          </a:stretch>
        </p:blipFill>
        <p:spPr>
          <a:xfrm>
            <a:off x="812801" y="750975"/>
            <a:ext cx="10316002" cy="4614862"/>
          </a:xfrm>
        </p:spPr>
      </p:pic>
      <p:sp>
        <p:nvSpPr>
          <p:cNvPr id="13" name="Rectangle 12">
            <a:extLst>
              <a:ext uri="{FF2B5EF4-FFF2-40B4-BE49-F238E27FC236}">
                <a16:creationId xmlns:a16="http://schemas.microsoft.com/office/drawing/2014/main" id="{B8CA8B50-9C2D-419D-B5C6-6B11FF270567}"/>
              </a:ext>
            </a:extLst>
          </p:cNvPr>
          <p:cNvSpPr/>
          <p:nvPr/>
        </p:nvSpPr>
        <p:spPr>
          <a:xfrm>
            <a:off x="2857500" y="2480310"/>
            <a:ext cx="2034540" cy="1943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20830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7D1C-97A4-4D86-AB87-4CAB43BB38A7}"/>
              </a:ext>
            </a:extLst>
          </p:cNvPr>
          <p:cNvSpPr>
            <a:spLocks noGrp="1"/>
          </p:cNvSpPr>
          <p:nvPr>
            <p:ph type="title"/>
          </p:nvPr>
        </p:nvSpPr>
        <p:spPr/>
        <p:txBody>
          <a:bodyPr>
            <a:normAutofit/>
          </a:bodyPr>
          <a:lstStyle/>
          <a:p>
            <a:r>
              <a:rPr lang="en-US" sz="3200" b="1" dirty="0">
                <a:solidFill>
                  <a:srgbClr val="2A2742"/>
                </a:solidFill>
                <a:latin typeface="Outfit Extra Bold" pitchFamily="34" charset="0"/>
              </a:rPr>
              <a:t>Step 4: Publish your site</a:t>
            </a:r>
            <a:endParaRPr lang="fr-FR" sz="3200" b="1" dirty="0">
              <a:solidFill>
                <a:srgbClr val="2A2742"/>
              </a:solidFill>
              <a:latin typeface="Outfit Extra Bold" pitchFamily="34" charset="0"/>
            </a:endParaRPr>
          </a:p>
        </p:txBody>
      </p:sp>
      <p:pic>
        <p:nvPicPr>
          <p:cNvPr id="6" name="Picture Placeholder 5">
            <a:extLst>
              <a:ext uri="{FF2B5EF4-FFF2-40B4-BE49-F238E27FC236}">
                <a16:creationId xmlns:a16="http://schemas.microsoft.com/office/drawing/2014/main" id="{7B36E021-9CD0-47F4-B155-787637D8C673}"/>
              </a:ext>
            </a:extLst>
          </p:cNvPr>
          <p:cNvPicPr>
            <a:picLocks noGrp="1" noChangeAspect="1"/>
          </p:cNvPicPr>
          <p:nvPr>
            <p:ph type="pic" idx="1"/>
          </p:nvPr>
        </p:nvPicPr>
        <p:blipFill>
          <a:blip r:embed="rId2"/>
          <a:srcRect t="10140" b="10140"/>
          <a:stretch>
            <a:fillRect/>
          </a:stretch>
        </p:blipFill>
        <p:spPr/>
      </p:pic>
      <p:sp>
        <p:nvSpPr>
          <p:cNvPr id="4" name="Text Placeholder 3">
            <a:extLst>
              <a:ext uri="{FF2B5EF4-FFF2-40B4-BE49-F238E27FC236}">
                <a16:creationId xmlns:a16="http://schemas.microsoft.com/office/drawing/2014/main" id="{3854B88E-813D-4166-B8F8-DB153BE35C43}"/>
              </a:ext>
            </a:extLst>
          </p:cNvPr>
          <p:cNvSpPr>
            <a:spLocks noGrp="1"/>
          </p:cNvSpPr>
          <p:nvPr>
            <p:ph type="body" sz="half" idx="2"/>
          </p:nvPr>
        </p:nvSpPr>
        <p:spPr>
          <a:xfrm>
            <a:off x="812802" y="6440806"/>
            <a:ext cx="10316000" cy="1057274"/>
          </a:xfrm>
        </p:spPr>
        <p:txBody>
          <a:bodyPr>
            <a:normAutofit fontScale="92500" lnSpcReduction="10000"/>
          </a:bodyPr>
          <a:lstStyle/>
          <a:p>
            <a:r>
              <a:rPr lang="en-US" sz="1600" dirty="0">
                <a:solidFill>
                  <a:srgbClr val="2A2742"/>
                </a:solidFill>
                <a:ea typeface="Arimo" pitchFamily="34" charset="-122"/>
                <a:cs typeface="Arimo" pitchFamily="34" charset="-120"/>
              </a:rPr>
              <a:t>Next, once you have configured the publishing source your site will be published.</a:t>
            </a:r>
          </a:p>
          <a:p>
            <a:r>
              <a:rPr lang="en-US" sz="1600" dirty="0">
                <a:solidFill>
                  <a:srgbClr val="2A2742"/>
                </a:solidFill>
                <a:ea typeface="Arimo" pitchFamily="34" charset="-122"/>
                <a:cs typeface="Arimo" pitchFamily="34" charset="-120"/>
              </a:rPr>
              <a:t>It might take up to 10 minutes for changes to be reflected.</a:t>
            </a:r>
          </a:p>
          <a:p>
            <a:r>
              <a:rPr lang="en-US" sz="1600" dirty="0">
                <a:solidFill>
                  <a:srgbClr val="2A2742"/>
                </a:solidFill>
                <a:ea typeface="Arimo" pitchFamily="34" charset="-122"/>
                <a:cs typeface="Arimo" pitchFamily="34" charset="-120"/>
              </a:rPr>
              <a:t>You can visit your site by clicking on the “visit site” link under the “GitHub pages” section in the repository settings</a:t>
            </a:r>
            <a:endParaRPr lang="fr-FR" sz="1600" dirty="0"/>
          </a:p>
        </p:txBody>
      </p:sp>
    </p:spTree>
    <p:extLst>
      <p:ext uri="{BB962C8B-B14F-4D97-AF65-F5344CB8AC3E}">
        <p14:creationId xmlns:p14="http://schemas.microsoft.com/office/powerpoint/2010/main" val="239224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FD74C2-8BCA-4266-ADEB-DA4D36B61C90}"/>
              </a:ext>
            </a:extLst>
          </p:cNvPr>
          <p:cNvSpPr>
            <a:spLocks noGrp="1"/>
          </p:cNvSpPr>
          <p:nvPr>
            <p:ph type="title"/>
          </p:nvPr>
        </p:nvSpPr>
        <p:spPr>
          <a:xfrm>
            <a:off x="812802" y="979965"/>
            <a:ext cx="10316000" cy="680086"/>
          </a:xfrm>
        </p:spPr>
        <p:txBody>
          <a:bodyPr/>
          <a:lstStyle/>
          <a:p>
            <a:r>
              <a:rPr lang="en-US" b="1" dirty="0">
                <a:solidFill>
                  <a:srgbClr val="002060"/>
                </a:solidFill>
              </a:rPr>
              <a:t>Published site: Website Demo</a:t>
            </a:r>
            <a:endParaRPr lang="fr-FR" b="1" dirty="0">
              <a:solidFill>
                <a:srgbClr val="002060"/>
              </a:solidFill>
            </a:endParaRPr>
          </a:p>
        </p:txBody>
      </p:sp>
      <p:pic>
        <p:nvPicPr>
          <p:cNvPr id="16" name="Picture Placeholder 15">
            <a:extLst>
              <a:ext uri="{FF2B5EF4-FFF2-40B4-BE49-F238E27FC236}">
                <a16:creationId xmlns:a16="http://schemas.microsoft.com/office/drawing/2014/main" id="{2DFF504F-242B-4018-96AC-410BC76E6361}"/>
              </a:ext>
            </a:extLst>
          </p:cNvPr>
          <p:cNvPicPr>
            <a:picLocks noGrp="1" noChangeAspect="1"/>
          </p:cNvPicPr>
          <p:nvPr>
            <p:ph type="pic" idx="1"/>
          </p:nvPr>
        </p:nvPicPr>
        <p:blipFill>
          <a:blip r:embed="rId3"/>
          <a:srcRect t="6191" b="6191"/>
          <a:stretch>
            <a:fillRect/>
          </a:stretch>
        </p:blipFill>
        <p:spPr>
          <a:xfrm>
            <a:off x="812802" y="1660050"/>
            <a:ext cx="10316002" cy="5589585"/>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8E80-5DF0-453D-B77A-3C4B0435AE90}"/>
              </a:ext>
            </a:extLst>
          </p:cNvPr>
          <p:cNvSpPr>
            <a:spLocks noGrp="1"/>
          </p:cNvSpPr>
          <p:nvPr>
            <p:ph type="ctrTitle"/>
          </p:nvPr>
        </p:nvSpPr>
        <p:spPr/>
        <p:txBody>
          <a:bodyPr/>
          <a:lstStyle/>
          <a:p>
            <a:r>
              <a:rPr lang="en-US" dirty="0"/>
              <a:t>Getting </a:t>
            </a:r>
            <a:r>
              <a:rPr lang="en-US" dirty="0" err="1"/>
              <a:t>VSCode</a:t>
            </a:r>
            <a:r>
              <a:rPr lang="en-US" dirty="0"/>
              <a:t> Set</a:t>
            </a:r>
            <a:endParaRPr lang="fr-FR" dirty="0"/>
          </a:p>
        </p:txBody>
      </p:sp>
      <p:sp>
        <p:nvSpPr>
          <p:cNvPr id="4" name="Text Placeholder 3">
            <a:extLst>
              <a:ext uri="{FF2B5EF4-FFF2-40B4-BE49-F238E27FC236}">
                <a16:creationId xmlns:a16="http://schemas.microsoft.com/office/drawing/2014/main" id="{B4FCDF2F-265E-426C-B287-2017255C0F6B}"/>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284648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F047B1-7BAF-4E89-9533-E8700F5D8409}"/>
              </a:ext>
            </a:extLst>
          </p:cNvPr>
          <p:cNvSpPr>
            <a:spLocks noGrp="1"/>
          </p:cNvSpPr>
          <p:nvPr>
            <p:ph type="title"/>
          </p:nvPr>
        </p:nvSpPr>
        <p:spPr/>
        <p:txBody>
          <a:bodyPr/>
          <a:lstStyle/>
          <a:p>
            <a:r>
              <a:rPr lang="en-US" dirty="0"/>
              <a:t>Creating a new HTML Template in </a:t>
            </a:r>
            <a:r>
              <a:rPr lang="en-US" dirty="0" err="1"/>
              <a:t>VSCode</a:t>
            </a:r>
            <a:endParaRPr lang="fr-FR" dirty="0"/>
          </a:p>
        </p:txBody>
      </p:sp>
      <p:pic>
        <p:nvPicPr>
          <p:cNvPr id="9" name="Content Placeholder 8">
            <a:extLst>
              <a:ext uri="{FF2B5EF4-FFF2-40B4-BE49-F238E27FC236}">
                <a16:creationId xmlns:a16="http://schemas.microsoft.com/office/drawing/2014/main" id="{9547EAFC-8F90-4828-B66B-C431012114D3}"/>
              </a:ext>
            </a:extLst>
          </p:cNvPr>
          <p:cNvPicPr>
            <a:picLocks noGrp="1" noChangeAspect="1"/>
          </p:cNvPicPr>
          <p:nvPr>
            <p:ph idx="1"/>
          </p:nvPr>
        </p:nvPicPr>
        <p:blipFill>
          <a:blip r:embed="rId2"/>
          <a:stretch>
            <a:fillRect/>
          </a:stretch>
        </p:blipFill>
        <p:spPr>
          <a:xfrm>
            <a:off x="6575329" y="1798325"/>
            <a:ext cx="6323547" cy="4635497"/>
          </a:xfrm>
        </p:spPr>
      </p:pic>
      <p:sp>
        <p:nvSpPr>
          <p:cNvPr id="7" name="Text Placeholder 6">
            <a:extLst>
              <a:ext uri="{FF2B5EF4-FFF2-40B4-BE49-F238E27FC236}">
                <a16:creationId xmlns:a16="http://schemas.microsoft.com/office/drawing/2014/main" id="{047886C2-1A2C-42AB-94F2-4FD986034919}"/>
              </a:ext>
            </a:extLst>
          </p:cNvPr>
          <p:cNvSpPr>
            <a:spLocks noGrp="1"/>
          </p:cNvSpPr>
          <p:nvPr>
            <p:ph type="body" sz="half" idx="2"/>
          </p:nvPr>
        </p:nvSpPr>
        <p:spPr/>
        <p:txBody>
          <a:bodyPr>
            <a:normAutofit/>
          </a:bodyPr>
          <a:lstStyle/>
          <a:p>
            <a:pPr marL="0" indent="0">
              <a:buNone/>
            </a:pPr>
            <a:r>
              <a:rPr lang="en-US" sz="3200" dirty="0"/>
              <a:t>Open vs code and create a new file by clicking on the explorer icon from the activity bar then clicking on new file</a:t>
            </a:r>
            <a:endParaRPr lang="fr-FR" sz="3200" dirty="0"/>
          </a:p>
        </p:txBody>
      </p:sp>
    </p:spTree>
    <p:extLst>
      <p:ext uri="{BB962C8B-B14F-4D97-AF65-F5344CB8AC3E}">
        <p14:creationId xmlns:p14="http://schemas.microsoft.com/office/powerpoint/2010/main" val="340830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95DDE9-D1C1-4CCA-AB37-ACED945F2DEE}"/>
              </a:ext>
            </a:extLst>
          </p:cNvPr>
          <p:cNvSpPr>
            <a:spLocks noGrp="1"/>
          </p:cNvSpPr>
          <p:nvPr>
            <p:ph type="title"/>
          </p:nvPr>
        </p:nvSpPr>
        <p:spPr/>
        <p:txBody>
          <a:bodyPr>
            <a:normAutofit/>
          </a:bodyPr>
          <a:lstStyle/>
          <a:p>
            <a:pPr algn="l"/>
            <a:r>
              <a:rPr lang="en-US" sz="4000" dirty="0"/>
              <a:t>Running live Server</a:t>
            </a:r>
            <a:endParaRPr lang="fr-FR" sz="4000" dirty="0"/>
          </a:p>
        </p:txBody>
      </p:sp>
      <p:pic>
        <p:nvPicPr>
          <p:cNvPr id="9" name="Content Placeholder 8">
            <a:extLst>
              <a:ext uri="{FF2B5EF4-FFF2-40B4-BE49-F238E27FC236}">
                <a16:creationId xmlns:a16="http://schemas.microsoft.com/office/drawing/2014/main" id="{4D4F9E3E-D434-4F6A-8BED-70390781049D}"/>
              </a:ext>
            </a:extLst>
          </p:cNvPr>
          <p:cNvPicPr>
            <a:picLocks noGrp="1" noChangeAspect="1"/>
          </p:cNvPicPr>
          <p:nvPr>
            <p:ph idx="1"/>
          </p:nvPr>
        </p:nvPicPr>
        <p:blipFill>
          <a:blip r:embed="rId2"/>
          <a:stretch>
            <a:fillRect/>
          </a:stretch>
        </p:blipFill>
        <p:spPr>
          <a:xfrm>
            <a:off x="5711825" y="1798325"/>
            <a:ext cx="7576158" cy="5400143"/>
          </a:xfrm>
        </p:spPr>
      </p:pic>
      <p:sp>
        <p:nvSpPr>
          <p:cNvPr id="7" name="Text Placeholder 6">
            <a:extLst>
              <a:ext uri="{FF2B5EF4-FFF2-40B4-BE49-F238E27FC236}">
                <a16:creationId xmlns:a16="http://schemas.microsoft.com/office/drawing/2014/main" id="{4445B454-7F7A-46C3-A990-5E0C674CF122}"/>
              </a:ext>
            </a:extLst>
          </p:cNvPr>
          <p:cNvSpPr>
            <a:spLocks noGrp="1"/>
          </p:cNvSpPr>
          <p:nvPr>
            <p:ph type="body" sz="half" idx="2"/>
          </p:nvPr>
        </p:nvSpPr>
        <p:spPr/>
        <p:txBody>
          <a:bodyPr/>
          <a:lstStyle/>
          <a:p>
            <a:r>
              <a:rPr lang="en-US" sz="2800" dirty="0"/>
              <a:t>Install the extension for live server from the extensions option from the </a:t>
            </a:r>
            <a:r>
              <a:rPr lang="en-US" sz="2800" dirty="0" err="1"/>
              <a:t>liveServer</a:t>
            </a:r>
            <a:endParaRPr lang="fr-FR" sz="2800" dirty="0"/>
          </a:p>
          <a:p>
            <a:endParaRPr lang="fr-FR" dirty="0"/>
          </a:p>
        </p:txBody>
      </p:sp>
    </p:spTree>
    <p:extLst>
      <p:ext uri="{BB962C8B-B14F-4D97-AF65-F5344CB8AC3E}">
        <p14:creationId xmlns:p14="http://schemas.microsoft.com/office/powerpoint/2010/main" val="1257200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BFB8BA-BDCF-456C-85B7-C7D77FC7C70E}"/>
              </a:ext>
            </a:extLst>
          </p:cNvPr>
          <p:cNvSpPr>
            <a:spLocks noGrp="1"/>
          </p:cNvSpPr>
          <p:nvPr>
            <p:ph type="title"/>
          </p:nvPr>
        </p:nvSpPr>
        <p:spPr/>
        <p:txBody>
          <a:bodyPr/>
          <a:lstStyle/>
          <a:p>
            <a:r>
              <a:rPr lang="en-US" dirty="0"/>
              <a:t>Using live server to “Go Live”</a:t>
            </a:r>
            <a:endParaRPr lang="fr-FR" dirty="0"/>
          </a:p>
        </p:txBody>
      </p:sp>
      <p:pic>
        <p:nvPicPr>
          <p:cNvPr id="10" name="Content Placeholder 9">
            <a:extLst>
              <a:ext uri="{FF2B5EF4-FFF2-40B4-BE49-F238E27FC236}">
                <a16:creationId xmlns:a16="http://schemas.microsoft.com/office/drawing/2014/main" id="{3D8EB41B-2FBC-4B3B-AB3E-EAF65BF3938C}"/>
              </a:ext>
            </a:extLst>
          </p:cNvPr>
          <p:cNvPicPr>
            <a:picLocks noGrp="1" noChangeAspect="1"/>
          </p:cNvPicPr>
          <p:nvPr>
            <p:ph idx="1"/>
          </p:nvPr>
        </p:nvPicPr>
        <p:blipFill>
          <a:blip r:embed="rId2"/>
          <a:stretch>
            <a:fillRect/>
          </a:stretch>
        </p:blipFill>
        <p:spPr>
          <a:xfrm>
            <a:off x="5711824" y="2329741"/>
            <a:ext cx="8285875" cy="4907637"/>
          </a:xfrm>
        </p:spPr>
      </p:pic>
      <p:sp>
        <p:nvSpPr>
          <p:cNvPr id="8" name="Text Placeholder 7">
            <a:extLst>
              <a:ext uri="{FF2B5EF4-FFF2-40B4-BE49-F238E27FC236}">
                <a16:creationId xmlns:a16="http://schemas.microsoft.com/office/drawing/2014/main" id="{18871A58-FD11-486F-B1A6-98E6D5A87F8B}"/>
              </a:ext>
            </a:extLst>
          </p:cNvPr>
          <p:cNvSpPr>
            <a:spLocks noGrp="1"/>
          </p:cNvSpPr>
          <p:nvPr>
            <p:ph type="body" sz="half" idx="2"/>
          </p:nvPr>
        </p:nvSpPr>
        <p:spPr/>
        <p:txBody>
          <a:bodyPr/>
          <a:lstStyle/>
          <a:p>
            <a:r>
              <a:rPr lang="en-US" sz="2800" dirty="0"/>
              <a:t>Look for the “go live” option in the blue taskbar at the bottom . Click on the “go live” option and it will automatically map to a port and open it in the browser</a:t>
            </a:r>
          </a:p>
          <a:p>
            <a:endParaRPr lang="fr-FR" dirty="0"/>
          </a:p>
        </p:txBody>
      </p:sp>
    </p:spTree>
    <p:extLst>
      <p:ext uri="{BB962C8B-B14F-4D97-AF65-F5344CB8AC3E}">
        <p14:creationId xmlns:p14="http://schemas.microsoft.com/office/powerpoint/2010/main" val="2742176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Shape 1"/>
          <p:cNvSpPr/>
          <p:nvPr/>
        </p:nvSpPr>
        <p:spPr>
          <a:xfrm>
            <a:off x="6363058" y="1979629"/>
            <a:ext cx="45719" cy="5222449"/>
          </a:xfrm>
          <a:prstGeom prst="roundRect">
            <a:avLst>
              <a:gd name="adj" fmla="val 312558"/>
            </a:avLst>
          </a:prstGeom>
          <a:solidFill>
            <a:srgbClr val="BDB8DF"/>
          </a:solidFill>
          <a:ln/>
        </p:spPr>
      </p:sp>
      <p:sp>
        <p:nvSpPr>
          <p:cNvPr id="5" name="Shape 2"/>
          <p:cNvSpPr/>
          <p:nvPr/>
        </p:nvSpPr>
        <p:spPr>
          <a:xfrm>
            <a:off x="6187499" y="2482765"/>
            <a:ext cx="396835" cy="396835"/>
          </a:xfrm>
          <a:prstGeom prst="roundRect">
            <a:avLst>
              <a:gd name="adj" fmla="val 24007"/>
            </a:avLst>
          </a:prstGeom>
          <a:solidFill>
            <a:srgbClr val="E9E6FA"/>
          </a:solidFill>
          <a:ln w="7620">
            <a:solidFill>
              <a:srgbClr val="BDB8DF"/>
            </a:solidFill>
            <a:prstDash val="solid"/>
          </a:ln>
        </p:spPr>
      </p:sp>
      <p:sp>
        <p:nvSpPr>
          <p:cNvPr id="8" name="Shape 5"/>
          <p:cNvSpPr/>
          <p:nvPr/>
        </p:nvSpPr>
        <p:spPr>
          <a:xfrm>
            <a:off x="6195119" y="4221852"/>
            <a:ext cx="396835" cy="396835"/>
          </a:xfrm>
          <a:prstGeom prst="roundRect">
            <a:avLst>
              <a:gd name="adj" fmla="val 24007"/>
            </a:avLst>
          </a:prstGeom>
          <a:solidFill>
            <a:srgbClr val="E9E6FA"/>
          </a:solidFill>
          <a:ln w="7620">
            <a:solidFill>
              <a:srgbClr val="BDB8DF"/>
            </a:solidFill>
            <a:prstDash val="solid"/>
          </a:ln>
        </p:spPr>
      </p:sp>
      <p:sp>
        <p:nvSpPr>
          <p:cNvPr id="9" name="Text 6"/>
          <p:cNvSpPr/>
          <p:nvPr/>
        </p:nvSpPr>
        <p:spPr>
          <a:xfrm>
            <a:off x="6847165" y="3996965"/>
            <a:ext cx="6989445" cy="1102936"/>
          </a:xfrm>
          <a:prstGeom prst="rect">
            <a:avLst/>
          </a:prstGeom>
          <a:noFill/>
          <a:ln/>
        </p:spPr>
        <p:txBody>
          <a:bodyPr wrap="square" lIns="0" tIns="0" rIns="0" bIns="0" rtlCol="0" anchor="t"/>
          <a:lstStyle/>
          <a:p>
            <a:pPr marL="0" indent="0" algn="ctr">
              <a:lnSpc>
                <a:spcPts val="2850"/>
              </a:lnSpc>
              <a:buNone/>
            </a:pPr>
            <a:r>
              <a:rPr lang="en-US" sz="1750" dirty="0">
                <a:solidFill>
                  <a:srgbClr val="2A2742"/>
                </a:solidFill>
                <a:latin typeface="Arimo" pitchFamily="34" charset="0"/>
                <a:ea typeface="Arimo" pitchFamily="34" charset="-122"/>
                <a:cs typeface="Arimo" pitchFamily="34" charset="-120"/>
              </a:rPr>
              <a:t>Building simple webpage(HTML,CSS,JAVASCRIPT) and Deploy using Github page</a:t>
            </a:r>
            <a:endParaRPr lang="en-US" sz="1750" dirty="0"/>
          </a:p>
        </p:txBody>
      </p:sp>
      <p:sp>
        <p:nvSpPr>
          <p:cNvPr id="10" name="Shape 7"/>
          <p:cNvSpPr/>
          <p:nvPr/>
        </p:nvSpPr>
        <p:spPr>
          <a:xfrm>
            <a:off x="6186049" y="6051553"/>
            <a:ext cx="396835" cy="396835"/>
          </a:xfrm>
          <a:prstGeom prst="roundRect">
            <a:avLst>
              <a:gd name="adj" fmla="val 24007"/>
            </a:avLst>
          </a:prstGeom>
          <a:solidFill>
            <a:srgbClr val="E9E6FA"/>
          </a:solidFill>
          <a:ln w="7620">
            <a:solidFill>
              <a:srgbClr val="BDB8DF"/>
            </a:solidFill>
            <a:prstDash val="solid"/>
          </a:ln>
        </p:spPr>
      </p:sp>
      <p:sp>
        <p:nvSpPr>
          <p:cNvPr id="11" name="Text 8"/>
          <p:cNvSpPr/>
          <p:nvPr/>
        </p:nvSpPr>
        <p:spPr>
          <a:xfrm>
            <a:off x="6847165" y="6544508"/>
            <a:ext cx="5925026"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COURSE FACILITATOR: DR. NKEMENI Valery</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5912"/>
            <a:ext cx="6630233"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Web Development's Core</a:t>
            </a:r>
            <a:endParaRPr lang="en-US" sz="4450" dirty="0"/>
          </a:p>
        </p:txBody>
      </p:sp>
      <p:sp>
        <p:nvSpPr>
          <p:cNvPr id="3" name="Shape 1"/>
          <p:cNvSpPr/>
          <p:nvPr/>
        </p:nvSpPr>
        <p:spPr>
          <a:xfrm>
            <a:off x="793790" y="3003471"/>
            <a:ext cx="396835" cy="396835"/>
          </a:xfrm>
          <a:prstGeom prst="roundRect">
            <a:avLst>
              <a:gd name="adj" fmla="val 24007"/>
            </a:avLst>
          </a:prstGeom>
          <a:solidFill>
            <a:srgbClr val="E9E6FA"/>
          </a:solidFill>
          <a:ln w="7620">
            <a:solidFill>
              <a:srgbClr val="BDB8DF"/>
            </a:solidFill>
            <a:prstDash val="solid"/>
          </a:ln>
        </p:spPr>
      </p:sp>
      <p:sp>
        <p:nvSpPr>
          <p:cNvPr id="4" name="Text 2"/>
          <p:cNvSpPr/>
          <p:nvPr/>
        </p:nvSpPr>
        <p:spPr>
          <a:xfrm>
            <a:off x="1417439" y="30034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Webpage</a:t>
            </a:r>
            <a:endParaRPr lang="en-US" sz="2200" dirty="0"/>
          </a:p>
        </p:txBody>
      </p:sp>
      <p:sp>
        <p:nvSpPr>
          <p:cNvPr id="5" name="Text 3"/>
          <p:cNvSpPr/>
          <p:nvPr/>
        </p:nvSpPr>
        <p:spPr>
          <a:xfrm>
            <a:off x="1417439" y="3493889"/>
            <a:ext cx="5784413"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 webpage is a browser-displayed document built with HTML, CSS, and JavaScript. HTML structures content, CSS styles it, and JavaScript adds interactivity.</a:t>
            </a:r>
            <a:endParaRPr lang="en-US" sz="1750" dirty="0"/>
          </a:p>
        </p:txBody>
      </p:sp>
      <p:sp>
        <p:nvSpPr>
          <p:cNvPr id="6" name="Shape 4"/>
          <p:cNvSpPr/>
          <p:nvPr/>
        </p:nvSpPr>
        <p:spPr>
          <a:xfrm>
            <a:off x="7428667" y="3003471"/>
            <a:ext cx="396835" cy="396835"/>
          </a:xfrm>
          <a:prstGeom prst="roundRect">
            <a:avLst>
              <a:gd name="adj" fmla="val 24007"/>
            </a:avLst>
          </a:prstGeom>
          <a:solidFill>
            <a:srgbClr val="E9E6FA"/>
          </a:solidFill>
          <a:ln w="7620">
            <a:solidFill>
              <a:srgbClr val="BDB8DF"/>
            </a:solidFill>
            <a:prstDash val="solid"/>
          </a:ln>
        </p:spPr>
      </p:sp>
      <p:sp>
        <p:nvSpPr>
          <p:cNvPr id="7" name="Text 5"/>
          <p:cNvSpPr/>
          <p:nvPr/>
        </p:nvSpPr>
        <p:spPr>
          <a:xfrm>
            <a:off x="8052316" y="30034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VS Code</a:t>
            </a:r>
            <a:endParaRPr lang="en-US" sz="2200" dirty="0"/>
          </a:p>
        </p:txBody>
      </p:sp>
      <p:sp>
        <p:nvSpPr>
          <p:cNvPr id="8" name="Text 6"/>
          <p:cNvSpPr/>
          <p:nvPr/>
        </p:nvSpPr>
        <p:spPr>
          <a:xfrm>
            <a:off x="8052316" y="3493889"/>
            <a:ext cx="5784413"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VS Code is a powerful IDE with extensions for live server preview, error checking, debugging, and Git integration, boosting developer efficiency.</a:t>
            </a:r>
            <a:endParaRPr lang="en-US" sz="1750" dirty="0"/>
          </a:p>
        </p:txBody>
      </p:sp>
      <p:sp>
        <p:nvSpPr>
          <p:cNvPr id="9" name="Shape 7"/>
          <p:cNvSpPr/>
          <p:nvPr/>
        </p:nvSpPr>
        <p:spPr>
          <a:xfrm>
            <a:off x="793790" y="5064562"/>
            <a:ext cx="396835" cy="396835"/>
          </a:xfrm>
          <a:prstGeom prst="roundRect">
            <a:avLst>
              <a:gd name="adj" fmla="val 24007"/>
            </a:avLst>
          </a:prstGeom>
          <a:solidFill>
            <a:srgbClr val="E9E6FA"/>
          </a:solidFill>
          <a:ln w="7620">
            <a:solidFill>
              <a:srgbClr val="BDB8DF"/>
            </a:solidFill>
            <a:prstDash val="solid"/>
          </a:ln>
        </p:spPr>
      </p:sp>
      <p:sp>
        <p:nvSpPr>
          <p:cNvPr id="10" name="Text 8"/>
          <p:cNvSpPr/>
          <p:nvPr/>
        </p:nvSpPr>
        <p:spPr>
          <a:xfrm>
            <a:off x="1417439" y="506456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Git</a:t>
            </a:r>
            <a:endParaRPr lang="en-US" sz="2200" dirty="0"/>
          </a:p>
        </p:txBody>
      </p:sp>
      <p:sp>
        <p:nvSpPr>
          <p:cNvPr id="11" name="Text 9"/>
          <p:cNvSpPr/>
          <p:nvPr/>
        </p:nvSpPr>
        <p:spPr>
          <a:xfrm>
            <a:off x="1417439" y="5554980"/>
            <a:ext cx="5784413"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Git, a version control system, tracks code changes, facilitates collaboration, and enables easy project versioning and deployment (e.g., GitHub Pages).</a:t>
            </a:r>
            <a:endParaRPr lang="en-US" sz="1750" dirty="0"/>
          </a:p>
        </p:txBody>
      </p:sp>
      <p:sp>
        <p:nvSpPr>
          <p:cNvPr id="12" name="Shape 10"/>
          <p:cNvSpPr/>
          <p:nvPr/>
        </p:nvSpPr>
        <p:spPr>
          <a:xfrm>
            <a:off x="7428667" y="5087422"/>
            <a:ext cx="396835" cy="396835"/>
          </a:xfrm>
          <a:prstGeom prst="roundRect">
            <a:avLst>
              <a:gd name="adj" fmla="val 24007"/>
            </a:avLst>
          </a:prstGeom>
          <a:solidFill>
            <a:srgbClr val="E9E6FA"/>
          </a:solidFill>
          <a:ln w="7620">
            <a:solidFill>
              <a:srgbClr val="BDB8DF"/>
            </a:solidFill>
            <a:prstDash val="solid"/>
          </a:ln>
        </p:spPr>
      </p:sp>
      <p:sp>
        <p:nvSpPr>
          <p:cNvPr id="13" name="Text 11"/>
          <p:cNvSpPr/>
          <p:nvPr/>
        </p:nvSpPr>
        <p:spPr>
          <a:xfrm>
            <a:off x="8052316" y="506456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Workflow</a:t>
            </a:r>
            <a:endParaRPr lang="en-US" sz="2200" dirty="0"/>
          </a:p>
        </p:txBody>
      </p:sp>
      <p:sp>
        <p:nvSpPr>
          <p:cNvPr id="14" name="Text 12"/>
          <p:cNvSpPr/>
          <p:nvPr/>
        </p:nvSpPr>
        <p:spPr>
          <a:xfrm>
            <a:off x="8052316" y="5554980"/>
            <a:ext cx="5784413"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Web development workflow involves planning, coding (HTML, CSS, JavaScript in VS Code), Git-based version control, and final deployment and testing.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10596"/>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Modern Web Development: A Collaborative Effort</a:t>
            </a:r>
            <a:endParaRPr lang="en-US" sz="4450" dirty="0"/>
          </a:p>
        </p:txBody>
      </p:sp>
      <p:pic>
        <p:nvPicPr>
          <p:cNvPr id="3" name="Image 0" descr="preencoded.png"/>
          <p:cNvPicPr>
            <a:picLocks noChangeAspect="1"/>
          </p:cNvPicPr>
          <p:nvPr/>
        </p:nvPicPr>
        <p:blipFill>
          <a:blip r:embed="rId3"/>
          <a:stretch>
            <a:fillRect/>
          </a:stretch>
        </p:blipFill>
        <p:spPr>
          <a:xfrm>
            <a:off x="2978348" y="3781782"/>
            <a:ext cx="2152055" cy="807958"/>
          </a:xfrm>
          <a:prstGeom prst="rect">
            <a:avLst/>
          </a:prstGeom>
        </p:spPr>
      </p:pic>
      <p:sp>
        <p:nvSpPr>
          <p:cNvPr id="4" name="Text 1"/>
          <p:cNvSpPr/>
          <p:nvPr/>
        </p:nvSpPr>
        <p:spPr>
          <a:xfrm>
            <a:off x="3999071" y="4046101"/>
            <a:ext cx="110609"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5" name="Text 2"/>
          <p:cNvSpPr/>
          <p:nvPr/>
        </p:nvSpPr>
        <p:spPr>
          <a:xfrm>
            <a:off x="5357217" y="4008596"/>
            <a:ext cx="799386"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HTML</a:t>
            </a:r>
            <a:endParaRPr lang="en-US" sz="2200" dirty="0"/>
          </a:p>
        </p:txBody>
      </p:sp>
      <p:sp>
        <p:nvSpPr>
          <p:cNvPr id="6" name="Shape 3"/>
          <p:cNvSpPr/>
          <p:nvPr/>
        </p:nvSpPr>
        <p:spPr>
          <a:xfrm>
            <a:off x="5187077" y="4602837"/>
            <a:ext cx="8592860" cy="15240"/>
          </a:xfrm>
          <a:prstGeom prst="roundRect">
            <a:avLst>
              <a:gd name="adj" fmla="val 625116"/>
            </a:avLst>
          </a:prstGeom>
          <a:solidFill>
            <a:srgbClr val="BDB8DF"/>
          </a:solidFill>
          <a:ln/>
        </p:spPr>
      </p:sp>
      <p:pic>
        <p:nvPicPr>
          <p:cNvPr id="7" name="Image 1" descr="preencoded.png"/>
          <p:cNvPicPr>
            <a:picLocks noChangeAspect="1"/>
          </p:cNvPicPr>
          <p:nvPr/>
        </p:nvPicPr>
        <p:blipFill>
          <a:blip r:embed="rId4"/>
          <a:stretch>
            <a:fillRect/>
          </a:stretch>
        </p:blipFill>
        <p:spPr>
          <a:xfrm>
            <a:off x="1902381" y="4646414"/>
            <a:ext cx="4304109" cy="807958"/>
          </a:xfrm>
          <a:prstGeom prst="rect">
            <a:avLst/>
          </a:prstGeom>
        </p:spPr>
      </p:pic>
      <p:sp>
        <p:nvSpPr>
          <p:cNvPr id="8" name="Text 4"/>
          <p:cNvSpPr/>
          <p:nvPr/>
        </p:nvSpPr>
        <p:spPr>
          <a:xfrm>
            <a:off x="3972758" y="4823579"/>
            <a:ext cx="163235"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9" name="Text 5"/>
          <p:cNvSpPr/>
          <p:nvPr/>
        </p:nvSpPr>
        <p:spPr>
          <a:xfrm>
            <a:off x="6433304" y="4873228"/>
            <a:ext cx="525423"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CSS</a:t>
            </a:r>
            <a:endParaRPr lang="en-US" sz="2200" dirty="0"/>
          </a:p>
        </p:txBody>
      </p:sp>
      <p:sp>
        <p:nvSpPr>
          <p:cNvPr id="10" name="Shape 6"/>
          <p:cNvSpPr/>
          <p:nvPr/>
        </p:nvSpPr>
        <p:spPr>
          <a:xfrm>
            <a:off x="6263164" y="5467469"/>
            <a:ext cx="7516773" cy="15240"/>
          </a:xfrm>
          <a:prstGeom prst="roundRect">
            <a:avLst>
              <a:gd name="adj" fmla="val 625116"/>
            </a:avLst>
          </a:prstGeom>
          <a:solidFill>
            <a:srgbClr val="BDB8DF"/>
          </a:solidFill>
          <a:ln/>
        </p:spPr>
      </p:sp>
      <p:pic>
        <p:nvPicPr>
          <p:cNvPr id="11" name="Image 2" descr="preencoded.png"/>
          <p:cNvPicPr>
            <a:picLocks noChangeAspect="1"/>
          </p:cNvPicPr>
          <p:nvPr/>
        </p:nvPicPr>
        <p:blipFill>
          <a:blip r:embed="rId5"/>
          <a:stretch>
            <a:fillRect/>
          </a:stretch>
        </p:blipFill>
        <p:spPr>
          <a:xfrm>
            <a:off x="826294" y="5511046"/>
            <a:ext cx="6456164" cy="807958"/>
          </a:xfrm>
          <a:prstGeom prst="rect">
            <a:avLst/>
          </a:prstGeom>
        </p:spPr>
      </p:pic>
      <p:sp>
        <p:nvSpPr>
          <p:cNvPr id="12" name="Text 7"/>
          <p:cNvSpPr/>
          <p:nvPr/>
        </p:nvSpPr>
        <p:spPr>
          <a:xfrm>
            <a:off x="3973592" y="5688211"/>
            <a:ext cx="161330"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3" name="Text 8"/>
          <p:cNvSpPr/>
          <p:nvPr/>
        </p:nvSpPr>
        <p:spPr>
          <a:xfrm>
            <a:off x="7509272" y="5737860"/>
            <a:ext cx="1446967"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JavaScript</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0565" y="558284"/>
            <a:ext cx="5389602" cy="634365"/>
          </a:xfrm>
          <a:prstGeom prst="rect">
            <a:avLst/>
          </a:prstGeom>
          <a:noFill/>
          <a:ln/>
        </p:spPr>
        <p:txBody>
          <a:bodyPr wrap="none" lIns="0" tIns="0" rIns="0" bIns="0" rtlCol="0" anchor="t"/>
          <a:lstStyle/>
          <a:p>
            <a:pPr marL="0" indent="0">
              <a:lnSpc>
                <a:spcPts val="4950"/>
              </a:lnSpc>
              <a:buNone/>
            </a:pPr>
            <a:r>
              <a:rPr lang="en-US" sz="3950" b="1" dirty="0">
                <a:solidFill>
                  <a:srgbClr val="231971"/>
                </a:solidFill>
                <a:latin typeface="Outfit Extra Bold" pitchFamily="34" charset="0"/>
                <a:ea typeface="Outfit Extra Bold" pitchFamily="34" charset="-122"/>
                <a:cs typeface="Outfit Extra Bold" pitchFamily="34" charset="-120"/>
              </a:rPr>
              <a:t>HTML: The Foundation</a:t>
            </a:r>
            <a:endParaRPr lang="en-US" sz="3950" dirty="0"/>
          </a:p>
        </p:txBody>
      </p:sp>
      <p:sp>
        <p:nvSpPr>
          <p:cNvPr id="3" name="Text 1"/>
          <p:cNvSpPr/>
          <p:nvPr/>
        </p:nvSpPr>
        <p:spPr>
          <a:xfrm>
            <a:off x="710565" y="1862495"/>
            <a:ext cx="2537698" cy="317063"/>
          </a:xfrm>
          <a:prstGeom prst="rect">
            <a:avLst/>
          </a:prstGeom>
          <a:noFill/>
          <a:ln/>
        </p:spPr>
        <p:txBody>
          <a:bodyPr wrap="none" lIns="0" tIns="0" rIns="0" bIns="0" rtlCol="0" anchor="t"/>
          <a:lstStyle/>
          <a:p>
            <a:pPr marL="0" indent="0">
              <a:lnSpc>
                <a:spcPts val="2450"/>
              </a:lnSpc>
              <a:buNone/>
            </a:pPr>
            <a:r>
              <a:rPr lang="en-US" sz="1950" b="1" dirty="0">
                <a:solidFill>
                  <a:srgbClr val="231971"/>
                </a:solidFill>
                <a:latin typeface="Outfit Extra Bold" pitchFamily="34" charset="0"/>
                <a:ea typeface="Outfit Extra Bold" pitchFamily="34" charset="-122"/>
                <a:cs typeface="Outfit Extra Bold" pitchFamily="34" charset="-120"/>
              </a:rPr>
              <a:t>Structure</a:t>
            </a:r>
            <a:endParaRPr lang="en-US" sz="1950" dirty="0"/>
          </a:p>
        </p:txBody>
      </p:sp>
      <p:sp>
        <p:nvSpPr>
          <p:cNvPr id="4" name="Text 2"/>
          <p:cNvSpPr/>
          <p:nvPr/>
        </p:nvSpPr>
        <p:spPr>
          <a:xfrm>
            <a:off x="710565" y="2382560"/>
            <a:ext cx="4073723" cy="649605"/>
          </a:xfrm>
          <a:prstGeom prst="rect">
            <a:avLst/>
          </a:prstGeom>
          <a:noFill/>
          <a:ln/>
        </p:spPr>
        <p:txBody>
          <a:bodyPr wrap="square" lIns="0" tIns="0" rIns="0" bIns="0" rtlCol="0" anchor="t"/>
          <a:lstStyle/>
          <a:p>
            <a:pPr marL="0" indent="0">
              <a:lnSpc>
                <a:spcPts val="2550"/>
              </a:lnSpc>
              <a:buNone/>
            </a:pPr>
            <a:r>
              <a:rPr lang="en-US" sz="1550" dirty="0">
                <a:solidFill>
                  <a:srgbClr val="2A2742"/>
                </a:solidFill>
                <a:latin typeface="Arimo" pitchFamily="34" charset="0"/>
                <a:ea typeface="Arimo" pitchFamily="34" charset="-122"/>
                <a:cs typeface="Arimo" pitchFamily="34" charset="-120"/>
              </a:rPr>
              <a:t>HTML uses tags to define elements, forming a hierarchical structure of content.</a:t>
            </a:r>
            <a:endParaRPr lang="en-US" sz="1550" dirty="0"/>
          </a:p>
        </p:txBody>
      </p:sp>
      <p:sp>
        <p:nvSpPr>
          <p:cNvPr id="5" name="Text 3"/>
          <p:cNvSpPr/>
          <p:nvPr/>
        </p:nvSpPr>
        <p:spPr>
          <a:xfrm>
            <a:off x="5287208" y="1700093"/>
            <a:ext cx="2537698" cy="317063"/>
          </a:xfrm>
          <a:prstGeom prst="rect">
            <a:avLst/>
          </a:prstGeom>
          <a:noFill/>
          <a:ln/>
        </p:spPr>
        <p:txBody>
          <a:bodyPr wrap="none" lIns="0" tIns="0" rIns="0" bIns="0" rtlCol="0" anchor="t"/>
          <a:lstStyle/>
          <a:p>
            <a:pPr marL="0" indent="0">
              <a:lnSpc>
                <a:spcPts val="2450"/>
              </a:lnSpc>
              <a:buNone/>
            </a:pPr>
            <a:r>
              <a:rPr lang="en-US" sz="1950" b="1" dirty="0">
                <a:solidFill>
                  <a:srgbClr val="231971"/>
                </a:solidFill>
                <a:latin typeface="Outfit Extra Bold" pitchFamily="34" charset="0"/>
                <a:ea typeface="Outfit Extra Bold" pitchFamily="34" charset="-122"/>
                <a:cs typeface="Outfit Extra Bold" pitchFamily="34" charset="-120"/>
              </a:rPr>
              <a:t>Elements and Tags</a:t>
            </a:r>
            <a:endParaRPr lang="en-US" sz="1950" dirty="0"/>
          </a:p>
        </p:txBody>
      </p:sp>
      <p:sp>
        <p:nvSpPr>
          <p:cNvPr id="6" name="Text 4"/>
          <p:cNvSpPr/>
          <p:nvPr/>
        </p:nvSpPr>
        <p:spPr>
          <a:xfrm>
            <a:off x="5287208" y="2220158"/>
            <a:ext cx="4072414" cy="974408"/>
          </a:xfrm>
          <a:prstGeom prst="rect">
            <a:avLst/>
          </a:prstGeom>
          <a:noFill/>
          <a:ln/>
        </p:spPr>
        <p:txBody>
          <a:bodyPr wrap="square" lIns="0" tIns="0" rIns="0" bIns="0" rtlCol="0" anchor="t"/>
          <a:lstStyle/>
          <a:p>
            <a:pPr marL="0" indent="0">
              <a:lnSpc>
                <a:spcPts val="2550"/>
              </a:lnSpc>
              <a:buNone/>
            </a:pPr>
            <a:r>
              <a:rPr lang="en-US" sz="1550" dirty="0">
                <a:solidFill>
                  <a:srgbClr val="2A2742"/>
                </a:solidFill>
                <a:latin typeface="Arimo" pitchFamily="34" charset="0"/>
                <a:ea typeface="Arimo" pitchFamily="34" charset="-122"/>
                <a:cs typeface="Arimo" pitchFamily="34" charset="-120"/>
              </a:rPr>
              <a:t>Tags are the building blocks, often in pairs, enclosing content like paragraphs and headings.</a:t>
            </a:r>
            <a:endParaRPr lang="en-US" sz="1550" dirty="0"/>
          </a:p>
        </p:txBody>
      </p:sp>
      <p:sp>
        <p:nvSpPr>
          <p:cNvPr id="7" name="Text 5"/>
          <p:cNvSpPr/>
          <p:nvPr/>
        </p:nvSpPr>
        <p:spPr>
          <a:xfrm>
            <a:off x="9862542" y="1700093"/>
            <a:ext cx="2537698" cy="317063"/>
          </a:xfrm>
          <a:prstGeom prst="rect">
            <a:avLst/>
          </a:prstGeom>
          <a:noFill/>
          <a:ln/>
        </p:spPr>
        <p:txBody>
          <a:bodyPr wrap="none" lIns="0" tIns="0" rIns="0" bIns="0" rtlCol="0" anchor="t"/>
          <a:lstStyle/>
          <a:p>
            <a:pPr marL="0" indent="0">
              <a:lnSpc>
                <a:spcPts val="2450"/>
              </a:lnSpc>
              <a:buNone/>
            </a:pPr>
            <a:r>
              <a:rPr lang="en-US" sz="1950" b="1" dirty="0">
                <a:solidFill>
                  <a:srgbClr val="231971"/>
                </a:solidFill>
                <a:latin typeface="Outfit Extra Bold" pitchFamily="34" charset="0"/>
                <a:ea typeface="Outfit Extra Bold" pitchFamily="34" charset="-122"/>
                <a:cs typeface="Outfit Extra Bold" pitchFamily="34" charset="-120"/>
              </a:rPr>
              <a:t>Attributes</a:t>
            </a:r>
            <a:endParaRPr lang="en-US" sz="1950" dirty="0"/>
          </a:p>
        </p:txBody>
      </p:sp>
      <p:sp>
        <p:nvSpPr>
          <p:cNvPr id="8" name="Text 6"/>
          <p:cNvSpPr/>
          <p:nvPr/>
        </p:nvSpPr>
        <p:spPr>
          <a:xfrm>
            <a:off x="9862542" y="2220158"/>
            <a:ext cx="4072414" cy="974408"/>
          </a:xfrm>
          <a:prstGeom prst="rect">
            <a:avLst/>
          </a:prstGeom>
          <a:noFill/>
          <a:ln/>
        </p:spPr>
        <p:txBody>
          <a:bodyPr wrap="square" lIns="0" tIns="0" rIns="0" bIns="0" rtlCol="0" anchor="t"/>
          <a:lstStyle/>
          <a:p>
            <a:pPr marL="0" indent="0">
              <a:lnSpc>
                <a:spcPts val="2550"/>
              </a:lnSpc>
              <a:buNone/>
            </a:pPr>
            <a:r>
              <a:rPr lang="en-US" sz="1550" dirty="0">
                <a:solidFill>
                  <a:srgbClr val="2A2742"/>
                </a:solidFill>
                <a:latin typeface="Arimo" pitchFamily="34" charset="0"/>
                <a:ea typeface="Arimo" pitchFamily="34" charset="-122"/>
                <a:cs typeface="Arimo" pitchFamily="34" charset="-120"/>
              </a:rPr>
              <a:t>Attributes provide extra information about an element, like image source and alternative text.</a:t>
            </a:r>
            <a:endParaRPr lang="en-US" sz="1550" dirty="0"/>
          </a:p>
        </p:txBody>
      </p:sp>
      <p:sp>
        <p:nvSpPr>
          <p:cNvPr id="9" name="Text 7"/>
          <p:cNvSpPr/>
          <p:nvPr/>
        </p:nvSpPr>
        <p:spPr>
          <a:xfrm>
            <a:off x="710565" y="3681651"/>
            <a:ext cx="2679383" cy="317063"/>
          </a:xfrm>
          <a:prstGeom prst="rect">
            <a:avLst/>
          </a:prstGeom>
          <a:noFill/>
          <a:ln/>
        </p:spPr>
        <p:txBody>
          <a:bodyPr wrap="none" lIns="0" tIns="0" rIns="0" bIns="0" rtlCol="0" anchor="t"/>
          <a:lstStyle/>
          <a:p>
            <a:pPr marL="0" indent="0">
              <a:lnSpc>
                <a:spcPts val="2450"/>
              </a:lnSpc>
              <a:buNone/>
            </a:pPr>
            <a:r>
              <a:rPr lang="en-US" sz="1950" b="1" dirty="0">
                <a:solidFill>
                  <a:srgbClr val="231971"/>
                </a:solidFill>
                <a:latin typeface="Outfit Extra Bold" pitchFamily="34" charset="0"/>
                <a:ea typeface="Outfit Extra Bold" pitchFamily="34" charset="-122"/>
                <a:cs typeface="Outfit Extra Bold" pitchFamily="34" charset="-120"/>
              </a:rPr>
              <a:t>Login page  with HTML</a:t>
            </a:r>
            <a:endParaRPr lang="en-US" sz="1950" dirty="0"/>
          </a:p>
        </p:txBody>
      </p:sp>
      <p:pic>
        <p:nvPicPr>
          <p:cNvPr id="10" name="Image 0" descr="preencoded.png"/>
          <p:cNvPicPr>
            <a:picLocks noChangeAspect="1"/>
          </p:cNvPicPr>
          <p:nvPr/>
        </p:nvPicPr>
        <p:blipFill>
          <a:blip r:embed="rId3"/>
          <a:stretch>
            <a:fillRect/>
          </a:stretch>
        </p:blipFill>
        <p:spPr>
          <a:xfrm>
            <a:off x="4608671" y="4434602"/>
            <a:ext cx="5412938" cy="30452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2586"/>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CSS: Styling the Web</a:t>
            </a:r>
            <a:endParaRPr lang="en-US" sz="4450" dirty="0"/>
          </a:p>
        </p:txBody>
      </p:sp>
      <p:sp>
        <p:nvSpPr>
          <p:cNvPr id="4" name="Shape 1"/>
          <p:cNvSpPr/>
          <p:nvPr/>
        </p:nvSpPr>
        <p:spPr>
          <a:xfrm>
            <a:off x="793790" y="2946678"/>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3031688"/>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Selectors</a:t>
            </a:r>
            <a:endParaRPr lang="en-US" sz="2200" dirty="0"/>
          </a:p>
        </p:txBody>
      </p:sp>
      <p:sp>
        <p:nvSpPr>
          <p:cNvPr id="7" name="Text 4"/>
          <p:cNvSpPr/>
          <p:nvPr/>
        </p:nvSpPr>
        <p:spPr>
          <a:xfrm>
            <a:off x="1530906"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Selectors target specific HTML elements for styling, based on tags, classes, and IDs.</a:t>
            </a:r>
            <a:endParaRPr lang="en-US" sz="1750" dirty="0"/>
          </a:p>
        </p:txBody>
      </p:sp>
      <p:sp>
        <p:nvSpPr>
          <p:cNvPr id="8" name="Shape 5"/>
          <p:cNvSpPr/>
          <p:nvPr/>
        </p:nvSpPr>
        <p:spPr>
          <a:xfrm>
            <a:off x="4685467" y="2946678"/>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4842629" y="3031688"/>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422583" y="2946678"/>
            <a:ext cx="2890957"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Properties and Values</a:t>
            </a:r>
            <a:endParaRPr lang="en-US" sz="2200" dirty="0"/>
          </a:p>
        </p:txBody>
      </p:sp>
      <p:sp>
        <p:nvSpPr>
          <p:cNvPr id="11" name="Text 8"/>
          <p:cNvSpPr/>
          <p:nvPr/>
        </p:nvSpPr>
        <p:spPr>
          <a:xfrm>
            <a:off x="54225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Properties like color, font, and spacing are assigned values to control visual presentation.</a:t>
            </a:r>
            <a:endParaRPr lang="en-US" sz="1750" dirty="0"/>
          </a:p>
        </p:txBody>
      </p:sp>
      <p:sp>
        <p:nvSpPr>
          <p:cNvPr id="12" name="Shape 9"/>
          <p:cNvSpPr/>
          <p:nvPr/>
        </p:nvSpPr>
        <p:spPr>
          <a:xfrm>
            <a:off x="793790" y="5370671"/>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952143" y="5455682"/>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530906" y="53706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Box Model</a:t>
            </a:r>
            <a:endParaRPr lang="en-US" sz="2200" dirty="0"/>
          </a:p>
        </p:txBody>
      </p:sp>
      <p:sp>
        <p:nvSpPr>
          <p:cNvPr id="15" name="Text 12"/>
          <p:cNvSpPr/>
          <p:nvPr/>
        </p:nvSpPr>
        <p:spPr>
          <a:xfrm>
            <a:off x="1530906" y="58610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Each HTML element is treated as a box, enabling control over margins, padding, borders, and content.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6316028" cy="566499"/>
          </a:xfrm>
          <a:prstGeom prst="rect">
            <a:avLst/>
          </a:prstGeom>
          <a:noFill/>
          <a:ln/>
        </p:spPr>
        <p:txBody>
          <a:bodyPr wrap="none" lIns="0" tIns="0" rIns="0" bIns="0" rtlCol="0" anchor="t"/>
          <a:lstStyle/>
          <a:p>
            <a:pPr marL="0" indent="0">
              <a:lnSpc>
                <a:spcPts val="4450"/>
              </a:lnSpc>
              <a:buNone/>
            </a:pPr>
            <a:r>
              <a:rPr lang="en-US" sz="3550" b="1" dirty="0">
                <a:solidFill>
                  <a:srgbClr val="231971"/>
                </a:solidFill>
                <a:latin typeface="Outfit Extra Bold" pitchFamily="34" charset="0"/>
                <a:ea typeface="Outfit Extra Bold" pitchFamily="34" charset="-122"/>
                <a:cs typeface="Outfit Extra Bold" pitchFamily="34" charset="-120"/>
              </a:rPr>
              <a:t>CSS: Styling and Functionality</a:t>
            </a:r>
            <a:endParaRPr lang="en-US" sz="3550" dirty="0"/>
          </a:p>
        </p:txBody>
      </p:sp>
      <p:sp>
        <p:nvSpPr>
          <p:cNvPr id="3" name="Shape 1"/>
          <p:cNvSpPr/>
          <p:nvPr/>
        </p:nvSpPr>
        <p:spPr>
          <a:xfrm>
            <a:off x="634484" y="1631513"/>
            <a:ext cx="317183" cy="317183"/>
          </a:xfrm>
          <a:prstGeom prst="roundRect">
            <a:avLst>
              <a:gd name="adj" fmla="val 24007"/>
            </a:avLst>
          </a:prstGeom>
          <a:solidFill>
            <a:srgbClr val="E9E6FA"/>
          </a:solidFill>
          <a:ln w="7620">
            <a:solidFill>
              <a:srgbClr val="BDB8DF"/>
            </a:solidFill>
            <a:prstDash val="solid"/>
          </a:ln>
        </p:spPr>
      </p:sp>
      <p:sp>
        <p:nvSpPr>
          <p:cNvPr id="4" name="Text 2"/>
          <p:cNvSpPr/>
          <p:nvPr/>
        </p:nvSpPr>
        <p:spPr>
          <a:xfrm>
            <a:off x="1132880" y="1631513"/>
            <a:ext cx="2711053" cy="283131"/>
          </a:xfrm>
          <a:prstGeom prst="rect">
            <a:avLst/>
          </a:prstGeom>
          <a:noFill/>
          <a:ln/>
        </p:spPr>
        <p:txBody>
          <a:bodyPr wrap="none" lIns="0" tIns="0" rIns="0" bIns="0" rtlCol="0" anchor="t"/>
          <a:lstStyle/>
          <a:p>
            <a:pPr marL="0" indent="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Backgrounds and Borders</a:t>
            </a:r>
            <a:endParaRPr lang="en-US" sz="1750" dirty="0"/>
          </a:p>
        </p:txBody>
      </p:sp>
      <p:sp>
        <p:nvSpPr>
          <p:cNvPr id="5" name="Text 3"/>
          <p:cNvSpPr/>
          <p:nvPr/>
        </p:nvSpPr>
        <p:spPr>
          <a:xfrm>
            <a:off x="1132880" y="2023348"/>
            <a:ext cx="6091714" cy="580073"/>
          </a:xfrm>
          <a:prstGeom prst="rect">
            <a:avLst/>
          </a:prstGeom>
          <a:noFill/>
          <a:ln/>
        </p:spPr>
        <p:txBody>
          <a:bodyPr wrap="square" lIns="0" tIns="0" rIns="0" bIns="0" rtlCol="0" anchor="t"/>
          <a:lstStyle/>
          <a:p>
            <a:pPr marL="0" indent="0">
              <a:lnSpc>
                <a:spcPts val="2250"/>
              </a:lnSpc>
              <a:buNone/>
            </a:pPr>
            <a:r>
              <a:rPr lang="en-US" sz="1400" dirty="0">
                <a:solidFill>
                  <a:srgbClr val="2A2742"/>
                </a:solidFill>
                <a:latin typeface="Arimo" pitchFamily="34" charset="0"/>
                <a:ea typeface="Arimo" pitchFamily="34" charset="-122"/>
                <a:cs typeface="Arimo" pitchFamily="34" charset="-120"/>
              </a:rPr>
              <a:t>Background images, padding, margins, and borders were successfully implemented.</a:t>
            </a:r>
            <a:endParaRPr lang="en-US" sz="1400" dirty="0"/>
          </a:p>
        </p:txBody>
      </p:sp>
      <p:sp>
        <p:nvSpPr>
          <p:cNvPr id="6" name="Shape 4"/>
          <p:cNvSpPr/>
          <p:nvPr/>
        </p:nvSpPr>
        <p:spPr>
          <a:xfrm>
            <a:off x="7405807" y="1631513"/>
            <a:ext cx="317183" cy="317183"/>
          </a:xfrm>
          <a:prstGeom prst="roundRect">
            <a:avLst>
              <a:gd name="adj" fmla="val 24007"/>
            </a:avLst>
          </a:prstGeom>
          <a:solidFill>
            <a:srgbClr val="E9E6FA"/>
          </a:solidFill>
          <a:ln w="7620">
            <a:solidFill>
              <a:srgbClr val="BDB8DF"/>
            </a:solidFill>
            <a:prstDash val="solid"/>
          </a:ln>
        </p:spPr>
      </p:sp>
      <p:sp>
        <p:nvSpPr>
          <p:cNvPr id="7" name="Text 5"/>
          <p:cNvSpPr/>
          <p:nvPr/>
        </p:nvSpPr>
        <p:spPr>
          <a:xfrm>
            <a:off x="7904202" y="1631513"/>
            <a:ext cx="2266117" cy="283131"/>
          </a:xfrm>
          <a:prstGeom prst="rect">
            <a:avLst/>
          </a:prstGeom>
          <a:noFill/>
          <a:ln/>
        </p:spPr>
        <p:txBody>
          <a:bodyPr wrap="none" lIns="0" tIns="0" rIns="0" bIns="0" rtlCol="0" anchor="t"/>
          <a:lstStyle/>
          <a:p>
            <a:pPr marL="0" indent="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Text Styling</a:t>
            </a:r>
            <a:endParaRPr lang="en-US" sz="1750" dirty="0"/>
          </a:p>
        </p:txBody>
      </p:sp>
      <p:sp>
        <p:nvSpPr>
          <p:cNvPr id="8" name="Text 6"/>
          <p:cNvSpPr/>
          <p:nvPr/>
        </p:nvSpPr>
        <p:spPr>
          <a:xfrm>
            <a:off x="7904202" y="2023348"/>
            <a:ext cx="6091714" cy="290036"/>
          </a:xfrm>
          <a:prstGeom prst="rect">
            <a:avLst/>
          </a:prstGeom>
          <a:noFill/>
          <a:ln/>
        </p:spPr>
        <p:txBody>
          <a:bodyPr wrap="none" lIns="0" tIns="0" rIns="0" bIns="0" rtlCol="0" anchor="t"/>
          <a:lstStyle/>
          <a:p>
            <a:pPr marL="0" indent="0">
              <a:lnSpc>
                <a:spcPts val="2250"/>
              </a:lnSpc>
              <a:buNone/>
            </a:pPr>
            <a:r>
              <a:rPr lang="en-US" sz="1400" dirty="0">
                <a:solidFill>
                  <a:srgbClr val="2A2742"/>
                </a:solidFill>
                <a:latin typeface="Arimo" pitchFamily="34" charset="0"/>
                <a:ea typeface="Arimo" pitchFamily="34" charset="-122"/>
                <a:cs typeface="Arimo" pitchFamily="34" charset="-120"/>
              </a:rPr>
              <a:t>Text color and font styles were applied.</a:t>
            </a:r>
            <a:endParaRPr lang="en-US" sz="1400" dirty="0"/>
          </a:p>
        </p:txBody>
      </p:sp>
      <p:sp>
        <p:nvSpPr>
          <p:cNvPr id="9" name="Shape 7"/>
          <p:cNvSpPr/>
          <p:nvPr/>
        </p:nvSpPr>
        <p:spPr>
          <a:xfrm>
            <a:off x="634484" y="2988588"/>
            <a:ext cx="317183" cy="317183"/>
          </a:xfrm>
          <a:prstGeom prst="roundRect">
            <a:avLst>
              <a:gd name="adj" fmla="val 24007"/>
            </a:avLst>
          </a:prstGeom>
          <a:solidFill>
            <a:srgbClr val="E9E6FA"/>
          </a:solidFill>
          <a:ln w="7620">
            <a:solidFill>
              <a:srgbClr val="BDB8DF"/>
            </a:solidFill>
            <a:prstDash val="solid"/>
          </a:ln>
        </p:spPr>
      </p:sp>
      <p:sp>
        <p:nvSpPr>
          <p:cNvPr id="10" name="Text 8"/>
          <p:cNvSpPr/>
          <p:nvPr/>
        </p:nvSpPr>
        <p:spPr>
          <a:xfrm>
            <a:off x="1132880" y="2988588"/>
            <a:ext cx="2266117" cy="283131"/>
          </a:xfrm>
          <a:prstGeom prst="rect">
            <a:avLst/>
          </a:prstGeom>
          <a:noFill/>
          <a:ln/>
        </p:spPr>
        <p:txBody>
          <a:bodyPr wrap="none" lIns="0" tIns="0" rIns="0" bIns="0" rtlCol="0" anchor="t"/>
          <a:lstStyle/>
          <a:p>
            <a:pPr marL="0" indent="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Input Icon Shaping</a:t>
            </a:r>
            <a:endParaRPr lang="en-US" sz="1750" dirty="0"/>
          </a:p>
        </p:txBody>
      </p:sp>
      <p:sp>
        <p:nvSpPr>
          <p:cNvPr id="11" name="Text 9"/>
          <p:cNvSpPr/>
          <p:nvPr/>
        </p:nvSpPr>
        <p:spPr>
          <a:xfrm>
            <a:off x="1132880" y="3380423"/>
            <a:ext cx="6091714" cy="290036"/>
          </a:xfrm>
          <a:prstGeom prst="rect">
            <a:avLst/>
          </a:prstGeom>
          <a:noFill/>
          <a:ln/>
        </p:spPr>
        <p:txBody>
          <a:bodyPr wrap="none" lIns="0" tIns="0" rIns="0" bIns="0" rtlCol="0" anchor="t"/>
          <a:lstStyle/>
          <a:p>
            <a:pPr marL="0" indent="0">
              <a:lnSpc>
                <a:spcPts val="2250"/>
              </a:lnSpc>
              <a:buNone/>
            </a:pPr>
            <a:r>
              <a:rPr lang="en-US" sz="1400" dirty="0">
                <a:solidFill>
                  <a:srgbClr val="2A2742"/>
                </a:solidFill>
                <a:latin typeface="Arimo" pitchFamily="34" charset="0"/>
                <a:ea typeface="Arimo" pitchFamily="34" charset="-122"/>
                <a:cs typeface="Arimo" pitchFamily="34" charset="-120"/>
              </a:rPr>
              <a:t>Input icon size and shape were adjusted.</a:t>
            </a:r>
            <a:endParaRPr lang="en-US" sz="1400" dirty="0"/>
          </a:p>
        </p:txBody>
      </p:sp>
      <p:sp>
        <p:nvSpPr>
          <p:cNvPr id="12" name="Shape 10"/>
          <p:cNvSpPr/>
          <p:nvPr/>
        </p:nvSpPr>
        <p:spPr>
          <a:xfrm>
            <a:off x="7405807" y="2988588"/>
            <a:ext cx="317183" cy="317183"/>
          </a:xfrm>
          <a:prstGeom prst="roundRect">
            <a:avLst>
              <a:gd name="adj" fmla="val 24007"/>
            </a:avLst>
          </a:prstGeom>
          <a:solidFill>
            <a:srgbClr val="E9E6FA"/>
          </a:solidFill>
          <a:ln w="7620">
            <a:solidFill>
              <a:srgbClr val="BDB8DF"/>
            </a:solidFill>
            <a:prstDash val="solid"/>
          </a:ln>
        </p:spPr>
      </p:sp>
      <p:sp>
        <p:nvSpPr>
          <p:cNvPr id="13" name="Text 11"/>
          <p:cNvSpPr/>
          <p:nvPr/>
        </p:nvSpPr>
        <p:spPr>
          <a:xfrm>
            <a:off x="7904202" y="2988588"/>
            <a:ext cx="2665214" cy="283131"/>
          </a:xfrm>
          <a:prstGeom prst="rect">
            <a:avLst/>
          </a:prstGeom>
          <a:noFill/>
          <a:ln/>
        </p:spPr>
        <p:txBody>
          <a:bodyPr wrap="none" lIns="0" tIns="0" rIns="0" bIns="0" rtlCol="0" anchor="t"/>
          <a:lstStyle/>
          <a:p>
            <a:pPr marL="0" indent="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Interactive Hover Effects</a:t>
            </a:r>
            <a:endParaRPr lang="en-US" sz="1750" dirty="0"/>
          </a:p>
        </p:txBody>
      </p:sp>
      <p:sp>
        <p:nvSpPr>
          <p:cNvPr id="14" name="Text 12"/>
          <p:cNvSpPr/>
          <p:nvPr/>
        </p:nvSpPr>
        <p:spPr>
          <a:xfrm>
            <a:off x="7904202" y="3380423"/>
            <a:ext cx="6091714" cy="290036"/>
          </a:xfrm>
          <a:prstGeom prst="rect">
            <a:avLst/>
          </a:prstGeom>
          <a:noFill/>
          <a:ln/>
        </p:spPr>
        <p:txBody>
          <a:bodyPr wrap="none" lIns="0" tIns="0" rIns="0" bIns="0" rtlCol="0" anchor="t"/>
          <a:lstStyle/>
          <a:p>
            <a:pPr marL="0" indent="0">
              <a:lnSpc>
                <a:spcPts val="2250"/>
              </a:lnSpc>
              <a:buNone/>
            </a:pPr>
            <a:r>
              <a:rPr lang="en-US" sz="1400" dirty="0">
                <a:solidFill>
                  <a:srgbClr val="2A2742"/>
                </a:solidFill>
                <a:latin typeface="Arimo" pitchFamily="34" charset="0"/>
                <a:ea typeface="Arimo" pitchFamily="34" charset="-122"/>
                <a:cs typeface="Arimo" pitchFamily="34" charset="-120"/>
              </a:rPr>
              <a:t>Hover effects with color changes were implemented.</a:t>
            </a:r>
            <a:endParaRPr lang="en-US" sz="1400" dirty="0"/>
          </a:p>
        </p:txBody>
      </p:sp>
      <p:pic>
        <p:nvPicPr>
          <p:cNvPr id="15" name="Image 0" descr="preencoded.png"/>
          <p:cNvPicPr>
            <a:picLocks noChangeAspect="1"/>
          </p:cNvPicPr>
          <p:nvPr/>
        </p:nvPicPr>
        <p:blipFill>
          <a:blip r:embed="rId3"/>
          <a:stretch>
            <a:fillRect/>
          </a:stretch>
        </p:blipFill>
        <p:spPr>
          <a:xfrm>
            <a:off x="634484" y="3874413"/>
            <a:ext cx="7324368" cy="38579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06423"/>
            <a:ext cx="10244733"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JavaScript: Bringing Web Pages to Life</a:t>
            </a:r>
            <a:endParaRPr lang="en-US" sz="4450" dirty="0"/>
          </a:p>
        </p:txBody>
      </p:sp>
      <p:pic>
        <p:nvPicPr>
          <p:cNvPr id="3" name="Image 0" descr="preencoded.png"/>
          <p:cNvPicPr>
            <a:picLocks noChangeAspect="1"/>
          </p:cNvPicPr>
          <p:nvPr/>
        </p:nvPicPr>
        <p:blipFill>
          <a:blip r:embed="rId3"/>
          <a:stretch>
            <a:fillRect/>
          </a:stretch>
        </p:blipFill>
        <p:spPr>
          <a:xfrm>
            <a:off x="793790" y="2210514"/>
            <a:ext cx="3978116" cy="2983587"/>
          </a:xfrm>
          <a:prstGeom prst="rect">
            <a:avLst/>
          </a:prstGeom>
        </p:spPr>
      </p:pic>
      <p:sp>
        <p:nvSpPr>
          <p:cNvPr id="4" name="Text 1"/>
          <p:cNvSpPr/>
          <p:nvPr/>
        </p:nvSpPr>
        <p:spPr>
          <a:xfrm>
            <a:off x="1365171" y="544925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Dynamic Content</a:t>
            </a:r>
            <a:endParaRPr lang="en-US" sz="2200" dirty="0"/>
          </a:p>
        </p:txBody>
      </p:sp>
      <p:sp>
        <p:nvSpPr>
          <p:cNvPr id="5" name="Text 2"/>
          <p:cNvSpPr/>
          <p:nvPr/>
        </p:nvSpPr>
        <p:spPr>
          <a:xfrm>
            <a:off x="793790" y="6030397"/>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JavaScript updates web page content without reloading, creating interactive experiences.</a:t>
            </a:r>
            <a:endParaRPr lang="en-US" sz="1750" dirty="0"/>
          </a:p>
        </p:txBody>
      </p:sp>
      <p:pic>
        <p:nvPicPr>
          <p:cNvPr id="6" name="Image 1" descr="preencoded.png"/>
          <p:cNvPicPr>
            <a:picLocks noChangeAspect="1"/>
          </p:cNvPicPr>
          <p:nvPr/>
        </p:nvPicPr>
        <p:blipFill>
          <a:blip r:embed="rId4"/>
          <a:stretch>
            <a:fillRect/>
          </a:stretch>
        </p:blipFill>
        <p:spPr>
          <a:xfrm>
            <a:off x="5332928" y="2210514"/>
            <a:ext cx="3978116" cy="2647355"/>
          </a:xfrm>
          <a:prstGeom prst="rect">
            <a:avLst/>
          </a:prstGeom>
        </p:spPr>
      </p:pic>
      <p:sp>
        <p:nvSpPr>
          <p:cNvPr id="7" name="Text 3"/>
          <p:cNvSpPr/>
          <p:nvPr/>
        </p:nvSpPr>
        <p:spPr>
          <a:xfrm>
            <a:off x="5904309" y="5113020"/>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Event Handling</a:t>
            </a:r>
            <a:endParaRPr lang="en-US" sz="2200" dirty="0"/>
          </a:p>
        </p:txBody>
      </p:sp>
      <p:sp>
        <p:nvSpPr>
          <p:cNvPr id="8" name="Text 4"/>
          <p:cNvSpPr/>
          <p:nvPr/>
        </p:nvSpPr>
        <p:spPr>
          <a:xfrm>
            <a:off x="5332928" y="569416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Manages user interactions like clicks, hovers, and form submissions for responsive web pages.</a:t>
            </a:r>
            <a:endParaRPr lang="en-US" sz="1750" dirty="0"/>
          </a:p>
        </p:txBody>
      </p:sp>
      <p:pic>
        <p:nvPicPr>
          <p:cNvPr id="9" name="Image 2" descr="preencoded.png"/>
          <p:cNvPicPr>
            <a:picLocks noChangeAspect="1"/>
          </p:cNvPicPr>
          <p:nvPr/>
        </p:nvPicPr>
        <p:blipFill>
          <a:blip r:embed="rId5"/>
          <a:stretch>
            <a:fillRect/>
          </a:stretch>
        </p:blipFill>
        <p:spPr>
          <a:xfrm>
            <a:off x="9872067" y="2210514"/>
            <a:ext cx="3978116" cy="2655332"/>
          </a:xfrm>
          <a:prstGeom prst="rect">
            <a:avLst/>
          </a:prstGeom>
        </p:spPr>
      </p:pic>
      <p:sp>
        <p:nvSpPr>
          <p:cNvPr id="10" name="Text 5"/>
          <p:cNvSpPr/>
          <p:nvPr/>
        </p:nvSpPr>
        <p:spPr>
          <a:xfrm>
            <a:off x="10443448" y="5120997"/>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Web Applications</a:t>
            </a:r>
            <a:endParaRPr lang="en-US" sz="2200" dirty="0"/>
          </a:p>
        </p:txBody>
      </p:sp>
      <p:sp>
        <p:nvSpPr>
          <p:cNvPr id="11" name="Text 6"/>
          <p:cNvSpPr/>
          <p:nvPr/>
        </p:nvSpPr>
        <p:spPr>
          <a:xfrm>
            <a:off x="9872067" y="5702141"/>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JavaScript powers frameworks such as React, Angular, and Vue.js for complex web application development.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4942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JavaScript's Role in Login Pages</a:t>
            </a:r>
            <a:endParaRPr lang="en-US" sz="4450" dirty="0"/>
          </a:p>
        </p:txBody>
      </p:sp>
      <p:pic>
        <p:nvPicPr>
          <p:cNvPr id="4" name="Image 1" descr="preencoded.png"/>
          <p:cNvPicPr>
            <a:picLocks noChangeAspect="1"/>
          </p:cNvPicPr>
          <p:nvPr/>
        </p:nvPicPr>
        <p:blipFill>
          <a:blip r:embed="rId4"/>
          <a:stretch>
            <a:fillRect/>
          </a:stretch>
        </p:blipFill>
        <p:spPr>
          <a:xfrm>
            <a:off x="793790" y="3807143"/>
            <a:ext cx="566976" cy="566976"/>
          </a:xfrm>
          <a:prstGeom prst="rect">
            <a:avLst/>
          </a:prstGeom>
        </p:spPr>
      </p:pic>
      <p:sp>
        <p:nvSpPr>
          <p:cNvPr id="5" name="Text 1"/>
          <p:cNvSpPr/>
          <p:nvPr/>
        </p:nvSpPr>
        <p:spPr>
          <a:xfrm>
            <a:off x="793790" y="46009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Client-Side</a:t>
            </a:r>
            <a:endParaRPr lang="en-US" sz="2200" dirty="0"/>
          </a:p>
        </p:txBody>
      </p:sp>
      <p:sp>
        <p:nvSpPr>
          <p:cNvPr id="6" name="Text 2"/>
          <p:cNvSpPr/>
          <p:nvPr/>
        </p:nvSpPr>
        <p:spPr>
          <a:xfrm>
            <a:off x="793790" y="5091351"/>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Validates user inputs, provides error messages, and implements features like password visibility.</a:t>
            </a:r>
            <a:endParaRPr lang="en-US" sz="1750" dirty="0"/>
          </a:p>
        </p:txBody>
      </p:sp>
      <p:pic>
        <p:nvPicPr>
          <p:cNvPr id="7" name="Image 2" descr="preencoded.png"/>
          <p:cNvPicPr>
            <a:picLocks noChangeAspect="1"/>
          </p:cNvPicPr>
          <p:nvPr/>
        </p:nvPicPr>
        <p:blipFill>
          <a:blip r:embed="rId5"/>
          <a:stretch>
            <a:fillRect/>
          </a:stretch>
        </p:blipFill>
        <p:spPr>
          <a:xfrm>
            <a:off x="4742021" y="3807143"/>
            <a:ext cx="566976" cy="566976"/>
          </a:xfrm>
          <a:prstGeom prst="rect">
            <a:avLst/>
          </a:prstGeom>
        </p:spPr>
      </p:pic>
      <p:sp>
        <p:nvSpPr>
          <p:cNvPr id="8" name="Text 3"/>
          <p:cNvSpPr/>
          <p:nvPr/>
        </p:nvSpPr>
        <p:spPr>
          <a:xfrm>
            <a:off x="4742021" y="46009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Server-Side</a:t>
            </a:r>
            <a:endParaRPr lang="en-US" sz="2200" dirty="0"/>
          </a:p>
        </p:txBody>
      </p:sp>
      <p:sp>
        <p:nvSpPr>
          <p:cNvPr id="9" name="Text 4"/>
          <p:cNvSpPr/>
          <p:nvPr/>
        </p:nvSpPr>
        <p:spPr>
          <a:xfrm>
            <a:off x="4742021" y="5091351"/>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Processes credentials, encrypts passwords, and handles secure data transmission with Node.js.</a:t>
            </a:r>
            <a:endParaRPr lang="en-US" sz="1750"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281</TotalTime>
  <Words>1040</Words>
  <Application>Microsoft Office PowerPoint</Application>
  <PresentationFormat>Custom</PresentationFormat>
  <Paragraphs>119</Paragraphs>
  <Slides>19</Slides>
  <Notes>10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Calibri</vt:lpstr>
      <vt:lpstr>Outfit Extra Bold</vt:lpstr>
      <vt:lpstr>Arial Rounded MT Bold</vt:lpstr>
      <vt:lpstr>Century Gothic</vt:lpstr>
      <vt:lpstr>Arial</vt:lpstr>
      <vt:lpstr>Wingdings 3</vt:lpstr>
      <vt:lpstr>Arimo</vt:lpstr>
      <vt:lpstr>Trebuchet MS</vt:lpstr>
      <vt:lpstr>Arial Black</vt:lpstr>
      <vt:lpstr>Lucida Bright</vt:lpstr>
      <vt:lpstr>Facet</vt:lpstr>
      <vt:lpstr>               UNIVERSITY OF BUEA FACULTY OF ENGINEERING AND TECHNOLOGY DEPARTMENT OF COMPUTER ENGINEERING LEVEL 300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the GitHub Pages Site</vt:lpstr>
      <vt:lpstr>Step 1: Create a Repository</vt:lpstr>
      <vt:lpstr>Step 2: Add Content</vt:lpstr>
      <vt:lpstr>Step 3: Configure publishing source</vt:lpstr>
      <vt:lpstr>Step 4: Publish your site</vt:lpstr>
      <vt:lpstr>Published site: Website Demo</vt:lpstr>
      <vt:lpstr>Getting VSCode Set</vt:lpstr>
      <vt:lpstr>Creating a new HTML Template in VSCode</vt:lpstr>
      <vt:lpstr>Running live Server</vt:lpstr>
      <vt:lpstr>Using live server to “Go Live”</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CHIKE CHEWAKONDI AFUH</cp:lastModifiedBy>
  <cp:revision>17</cp:revision>
  <dcterms:created xsi:type="dcterms:W3CDTF">2024-12-07T02:24:52Z</dcterms:created>
  <dcterms:modified xsi:type="dcterms:W3CDTF">2024-12-07T08:14:24Z</dcterms:modified>
</cp:coreProperties>
</file>